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9"/>
  </p:notesMasterIdLst>
  <p:sldIdLst>
    <p:sldId id="258" r:id="rId2"/>
    <p:sldId id="316" r:id="rId3"/>
    <p:sldId id="317" r:id="rId4"/>
    <p:sldId id="318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63" r:id="rId15"/>
    <p:sldId id="330" r:id="rId16"/>
    <p:sldId id="331" r:id="rId17"/>
    <p:sldId id="332" r:id="rId18"/>
    <p:sldId id="333" r:id="rId19"/>
    <p:sldId id="334" r:id="rId20"/>
    <p:sldId id="335" r:id="rId21"/>
    <p:sldId id="336" r:id="rId22"/>
    <p:sldId id="337" r:id="rId23"/>
    <p:sldId id="338" r:id="rId24"/>
    <p:sldId id="339" r:id="rId25"/>
    <p:sldId id="340" r:id="rId26"/>
    <p:sldId id="341" r:id="rId27"/>
    <p:sldId id="342" r:id="rId28"/>
    <p:sldId id="343" r:id="rId29"/>
    <p:sldId id="344" r:id="rId30"/>
    <p:sldId id="345" r:id="rId31"/>
    <p:sldId id="346" r:id="rId32"/>
    <p:sldId id="347" r:id="rId33"/>
    <p:sldId id="348" r:id="rId34"/>
    <p:sldId id="349" r:id="rId35"/>
    <p:sldId id="350" r:id="rId36"/>
    <p:sldId id="351" r:id="rId37"/>
    <p:sldId id="352" r:id="rId38"/>
    <p:sldId id="353" r:id="rId39"/>
    <p:sldId id="354" r:id="rId40"/>
    <p:sldId id="355" r:id="rId41"/>
    <p:sldId id="356" r:id="rId42"/>
    <p:sldId id="357" r:id="rId43"/>
    <p:sldId id="358" r:id="rId44"/>
    <p:sldId id="359" r:id="rId45"/>
    <p:sldId id="360" r:id="rId46"/>
    <p:sldId id="361" r:id="rId47"/>
    <p:sldId id="362" r:id="rId4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82" d="100"/>
          <a:sy n="82" d="100"/>
        </p:scale>
        <p:origin x="-98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2BF1763-0F37-48B1-86DA-FA88364A3BF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2162BD-52A1-4BB0-AF51-C716A6619275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6FD6B4-6546-41A8-8763-3CDDE39B99BB}" type="slidenum">
              <a:rPr lang="en-US"/>
              <a:pPr/>
              <a:t>10</a:t>
            </a:fld>
            <a:endParaRPr lang="en-US"/>
          </a:p>
        </p:txBody>
      </p:sp>
      <p:sp>
        <p:nvSpPr>
          <p:cNvPr id="80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06FCDA-604F-4E78-8007-37205370A3D0}" type="slidenum">
              <a:rPr lang="en-US"/>
              <a:pPr/>
              <a:t>11</a:t>
            </a:fld>
            <a:endParaRPr lang="en-US"/>
          </a:p>
        </p:txBody>
      </p:sp>
      <p:sp>
        <p:nvSpPr>
          <p:cNvPr id="81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77B90E-601A-4572-BE4D-8443725663A2}" type="slidenum">
              <a:rPr lang="en-US"/>
              <a:pPr/>
              <a:t>12</a:t>
            </a:fld>
            <a:endParaRPr lang="en-US"/>
          </a:p>
        </p:txBody>
      </p:sp>
      <p:sp>
        <p:nvSpPr>
          <p:cNvPr id="81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F6CFB2-6699-4A27-A8C5-E5688ADCCD8E}" type="slidenum">
              <a:rPr lang="en-US"/>
              <a:pPr/>
              <a:t>13</a:t>
            </a:fld>
            <a:endParaRPr lang="en-US"/>
          </a:p>
        </p:txBody>
      </p:sp>
      <p:sp>
        <p:nvSpPr>
          <p:cNvPr id="81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3F9990-8D61-493C-9AE9-5B82D19E448B}" type="slidenum">
              <a:rPr lang="en-US"/>
              <a:pPr/>
              <a:t>14</a:t>
            </a:fld>
            <a:endParaRPr lang="en-US"/>
          </a:p>
        </p:txBody>
      </p:sp>
      <p:sp>
        <p:nvSpPr>
          <p:cNvPr id="81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A489A8-F8E7-4EDD-848F-47BABFA6C085}" type="slidenum">
              <a:rPr lang="en-US"/>
              <a:pPr/>
              <a:t>15</a:t>
            </a:fld>
            <a:endParaRPr lang="en-US"/>
          </a:p>
        </p:txBody>
      </p:sp>
      <p:sp>
        <p:nvSpPr>
          <p:cNvPr id="82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839B1D-FFFA-4F9C-868B-7554E7A3EDE1}" type="slidenum">
              <a:rPr lang="en-US"/>
              <a:pPr/>
              <a:t>16</a:t>
            </a:fld>
            <a:endParaRPr lang="en-US"/>
          </a:p>
        </p:txBody>
      </p:sp>
      <p:sp>
        <p:nvSpPr>
          <p:cNvPr id="82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A737B1-4FB7-4686-B524-E5A737C80762}" type="slidenum">
              <a:rPr lang="en-US"/>
              <a:pPr/>
              <a:t>17</a:t>
            </a:fld>
            <a:endParaRPr lang="en-US"/>
          </a:p>
        </p:txBody>
      </p:sp>
      <p:sp>
        <p:nvSpPr>
          <p:cNvPr id="82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A5718D-6C0F-45A2-86E0-DE769F195C92}" type="slidenum">
              <a:rPr lang="en-US"/>
              <a:pPr/>
              <a:t>18</a:t>
            </a:fld>
            <a:endParaRPr lang="en-US"/>
          </a:p>
        </p:txBody>
      </p:sp>
      <p:sp>
        <p:nvSpPr>
          <p:cNvPr id="82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7EDF18-7A40-4E0B-A0F3-688AAC5B124D}" type="slidenum">
              <a:rPr lang="en-US"/>
              <a:pPr/>
              <a:t>19</a:t>
            </a:fld>
            <a:endParaRPr lang="en-US"/>
          </a:p>
        </p:txBody>
      </p:sp>
      <p:sp>
        <p:nvSpPr>
          <p:cNvPr id="82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32F1FB-0BA6-40F6-BA32-D239C1711BBC}" type="slidenum">
              <a:rPr lang="en-US"/>
              <a:pPr/>
              <a:t>2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8461D1-769C-4E0B-AB67-AB0E1BB796A7}" type="slidenum">
              <a:rPr lang="en-US"/>
              <a:pPr/>
              <a:t>20</a:t>
            </a:fld>
            <a:endParaRPr lang="en-US"/>
          </a:p>
        </p:txBody>
      </p:sp>
      <p:sp>
        <p:nvSpPr>
          <p:cNvPr id="83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65CEB3-5A7F-4556-93A8-3F7B4F1C6234}" type="slidenum">
              <a:rPr lang="en-US"/>
              <a:pPr/>
              <a:t>21</a:t>
            </a:fld>
            <a:endParaRPr lang="en-US"/>
          </a:p>
        </p:txBody>
      </p:sp>
      <p:sp>
        <p:nvSpPr>
          <p:cNvPr id="83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1E3F35-9B78-4431-A3C6-3A099664D840}" type="slidenum">
              <a:rPr lang="en-US"/>
              <a:pPr/>
              <a:t>22</a:t>
            </a:fld>
            <a:endParaRPr lang="en-US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8A3435-502C-4CDF-BA6C-40F6EEC57248}" type="slidenum">
              <a:rPr lang="en-US"/>
              <a:pPr/>
              <a:t>23</a:t>
            </a:fld>
            <a:endParaRPr lang="en-US"/>
          </a:p>
        </p:txBody>
      </p:sp>
      <p:sp>
        <p:nvSpPr>
          <p:cNvPr id="83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325E21-CCD1-4970-AD71-6F0282FD02F3}" type="slidenum">
              <a:rPr lang="en-US"/>
              <a:pPr/>
              <a:t>24</a:t>
            </a:fld>
            <a:endParaRPr lang="en-US"/>
          </a:p>
        </p:txBody>
      </p:sp>
      <p:sp>
        <p:nvSpPr>
          <p:cNvPr id="83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325FF6-86F9-4BAC-AB4B-4E5DD2DCB18B}" type="slidenum">
              <a:rPr lang="en-US"/>
              <a:pPr/>
              <a:t>25</a:t>
            </a:fld>
            <a:endParaRPr lang="en-US"/>
          </a:p>
        </p:txBody>
      </p:sp>
      <p:sp>
        <p:nvSpPr>
          <p:cNvPr id="84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089693-0BCB-4885-9343-EDA651B80517}" type="slidenum">
              <a:rPr lang="en-US"/>
              <a:pPr/>
              <a:t>26</a:t>
            </a:fld>
            <a:endParaRPr lang="en-US"/>
          </a:p>
        </p:txBody>
      </p:sp>
      <p:sp>
        <p:nvSpPr>
          <p:cNvPr id="84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470262-8C69-49AF-A48A-1F597D42CCD5}" type="slidenum">
              <a:rPr lang="en-US"/>
              <a:pPr/>
              <a:t>27</a:t>
            </a:fld>
            <a:endParaRPr lang="en-US"/>
          </a:p>
        </p:txBody>
      </p:sp>
      <p:sp>
        <p:nvSpPr>
          <p:cNvPr id="84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9E1549-2BB2-4E89-8C55-4B65C01ACB53}" type="slidenum">
              <a:rPr lang="en-US"/>
              <a:pPr/>
              <a:t>28</a:t>
            </a:fld>
            <a:endParaRPr lang="en-US"/>
          </a:p>
        </p:txBody>
      </p:sp>
      <p:sp>
        <p:nvSpPr>
          <p:cNvPr id="84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D0CE94-8B8F-4C14-945B-9DC8107F310D}" type="slidenum">
              <a:rPr lang="en-US"/>
              <a:pPr/>
              <a:t>29</a:t>
            </a:fld>
            <a:endParaRPr lang="en-US"/>
          </a:p>
        </p:txBody>
      </p:sp>
      <p:sp>
        <p:nvSpPr>
          <p:cNvPr id="84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451881-00AA-41BB-BB78-047FADC1591D}" type="slidenum">
              <a:rPr lang="en-US"/>
              <a:pPr/>
              <a:t>3</a:t>
            </a:fld>
            <a:endParaRPr lang="en-US"/>
          </a:p>
        </p:txBody>
      </p:sp>
      <p:sp>
        <p:nvSpPr>
          <p:cNvPr id="79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C47097-33BC-4C93-A73A-F1D1542A601F}" type="slidenum">
              <a:rPr lang="en-US"/>
              <a:pPr/>
              <a:t>30</a:t>
            </a:fld>
            <a:endParaRPr lang="en-US"/>
          </a:p>
        </p:txBody>
      </p:sp>
      <p:sp>
        <p:nvSpPr>
          <p:cNvPr id="85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16B936-F301-4BC1-9BAD-C775A8EC3A22}" type="slidenum">
              <a:rPr lang="en-US"/>
              <a:pPr/>
              <a:t>31</a:t>
            </a:fld>
            <a:endParaRPr lang="en-US"/>
          </a:p>
        </p:txBody>
      </p:sp>
      <p:sp>
        <p:nvSpPr>
          <p:cNvPr id="85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933330-29B4-4AA9-A400-DA9124372B70}" type="slidenum">
              <a:rPr lang="en-US"/>
              <a:pPr/>
              <a:t>32</a:t>
            </a:fld>
            <a:endParaRPr lang="en-US"/>
          </a:p>
        </p:txBody>
      </p:sp>
      <p:sp>
        <p:nvSpPr>
          <p:cNvPr id="85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C14FED-E218-4599-8D97-D164B02A46F2}" type="slidenum">
              <a:rPr lang="en-US"/>
              <a:pPr/>
              <a:t>33</a:t>
            </a:fld>
            <a:endParaRPr lang="en-US"/>
          </a:p>
        </p:txBody>
      </p:sp>
      <p:sp>
        <p:nvSpPr>
          <p:cNvPr id="85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2FDF61-174D-45E7-94DA-BC380ECF5ADE}" type="slidenum">
              <a:rPr lang="en-US"/>
              <a:pPr/>
              <a:t>34</a:t>
            </a:fld>
            <a:endParaRPr lang="en-US"/>
          </a:p>
        </p:txBody>
      </p:sp>
      <p:sp>
        <p:nvSpPr>
          <p:cNvPr id="86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984D01-F4C6-4DCD-9E3C-30E883783AD3}" type="slidenum">
              <a:rPr lang="en-US"/>
              <a:pPr/>
              <a:t>35</a:t>
            </a:fld>
            <a:endParaRPr lang="en-US"/>
          </a:p>
        </p:txBody>
      </p:sp>
      <p:sp>
        <p:nvSpPr>
          <p:cNvPr id="86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C6431-4BEA-44DF-B282-CBD4D0FB1F7D}" type="slidenum">
              <a:rPr lang="en-US"/>
              <a:pPr/>
              <a:t>36</a:t>
            </a:fld>
            <a:endParaRPr lang="en-US"/>
          </a:p>
        </p:txBody>
      </p:sp>
      <p:sp>
        <p:nvSpPr>
          <p:cNvPr id="86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4686D4-88FB-4585-854C-98DA3D4024B9}" type="slidenum">
              <a:rPr lang="en-US"/>
              <a:pPr/>
              <a:t>37</a:t>
            </a:fld>
            <a:endParaRPr lang="en-US"/>
          </a:p>
        </p:txBody>
      </p:sp>
      <p:sp>
        <p:nvSpPr>
          <p:cNvPr id="86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00E79D-F50F-46ED-A906-7C8B5C56BA56}" type="slidenum">
              <a:rPr lang="en-US"/>
              <a:pPr/>
              <a:t>38</a:t>
            </a:fld>
            <a:endParaRPr lang="en-US"/>
          </a:p>
        </p:txBody>
      </p:sp>
      <p:sp>
        <p:nvSpPr>
          <p:cNvPr id="86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7CA443-B668-4C61-8D93-D761FA64FE48}" type="slidenum">
              <a:rPr lang="en-US"/>
              <a:pPr/>
              <a:t>39</a:t>
            </a:fld>
            <a:endParaRPr lang="en-US"/>
          </a:p>
        </p:txBody>
      </p:sp>
      <p:sp>
        <p:nvSpPr>
          <p:cNvPr id="87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1E2D8A-8452-4848-AB3E-272C7F86FC03}" type="slidenum">
              <a:rPr lang="en-US"/>
              <a:pPr/>
              <a:t>4</a:t>
            </a:fld>
            <a:endParaRPr lang="en-US"/>
          </a:p>
        </p:txBody>
      </p:sp>
      <p:sp>
        <p:nvSpPr>
          <p:cNvPr id="79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6645FD-C96D-4ACA-BE70-62D55E956038}" type="slidenum">
              <a:rPr lang="en-US"/>
              <a:pPr/>
              <a:t>40</a:t>
            </a:fld>
            <a:endParaRPr lang="en-US"/>
          </a:p>
        </p:txBody>
      </p:sp>
      <p:sp>
        <p:nvSpPr>
          <p:cNvPr id="87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96AEAD-1441-4A35-A659-58915C63B20B}" type="slidenum">
              <a:rPr lang="en-US"/>
              <a:pPr/>
              <a:t>41</a:t>
            </a:fld>
            <a:endParaRPr lang="en-US"/>
          </a:p>
        </p:txBody>
      </p:sp>
      <p:sp>
        <p:nvSpPr>
          <p:cNvPr id="87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ED0CE5-569C-4289-9B05-20489268B53A}" type="slidenum">
              <a:rPr lang="en-US"/>
              <a:pPr/>
              <a:t>42</a:t>
            </a:fld>
            <a:endParaRPr lang="en-US"/>
          </a:p>
        </p:txBody>
      </p:sp>
      <p:sp>
        <p:nvSpPr>
          <p:cNvPr id="87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E7B3FF-251A-4EC6-BE33-99E43DD79CA1}" type="slidenum">
              <a:rPr lang="en-US"/>
              <a:pPr/>
              <a:t>43</a:t>
            </a:fld>
            <a:endParaRPr lang="en-US"/>
          </a:p>
        </p:txBody>
      </p:sp>
      <p:sp>
        <p:nvSpPr>
          <p:cNvPr id="87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F877AD-D5EC-449B-8026-A7A509ED1E7E}" type="slidenum">
              <a:rPr lang="en-US"/>
              <a:pPr/>
              <a:t>44</a:t>
            </a:fld>
            <a:endParaRPr lang="en-US"/>
          </a:p>
        </p:txBody>
      </p:sp>
      <p:sp>
        <p:nvSpPr>
          <p:cNvPr id="88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86C7A0-655B-484D-A3C2-0D3F0ED3B447}" type="slidenum">
              <a:rPr lang="en-US"/>
              <a:pPr/>
              <a:t>45</a:t>
            </a:fld>
            <a:endParaRPr lang="en-US"/>
          </a:p>
        </p:txBody>
      </p:sp>
      <p:sp>
        <p:nvSpPr>
          <p:cNvPr id="88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4DA428-C103-486B-9B49-D57F846BDEFC}" type="slidenum">
              <a:rPr lang="en-US"/>
              <a:pPr/>
              <a:t>46</a:t>
            </a:fld>
            <a:endParaRPr lang="en-US"/>
          </a:p>
        </p:txBody>
      </p:sp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7A41DB-C4BE-4EE0-81C3-C4F16BB2DF33}" type="slidenum">
              <a:rPr lang="en-US"/>
              <a:pPr/>
              <a:t>47</a:t>
            </a:fld>
            <a:endParaRPr lang="en-US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75727D-7C43-4AE5-B0A4-8B2FAED993D7}" type="slidenum">
              <a:rPr lang="en-US"/>
              <a:pPr/>
              <a:t>5</a:t>
            </a:fld>
            <a:endParaRPr lang="en-US"/>
          </a:p>
        </p:txBody>
      </p:sp>
      <p:sp>
        <p:nvSpPr>
          <p:cNvPr id="79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D18121-0763-4E3A-877F-A5B99F57286F}" type="slidenum">
              <a:rPr lang="en-US"/>
              <a:pPr/>
              <a:t>6</a:t>
            </a:fld>
            <a:endParaRPr lang="en-US"/>
          </a:p>
        </p:txBody>
      </p:sp>
      <p:sp>
        <p:nvSpPr>
          <p:cNvPr id="80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72D4C4-323A-4295-B4BB-B2E9DBCEBF99}" type="slidenum">
              <a:rPr lang="en-US"/>
              <a:pPr/>
              <a:t>7</a:t>
            </a:fld>
            <a:endParaRPr lang="en-US"/>
          </a:p>
        </p:txBody>
      </p:sp>
      <p:sp>
        <p:nvSpPr>
          <p:cNvPr id="80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3B9A64-3C6F-4149-9F89-C96C19DD0246}" type="slidenum">
              <a:rPr lang="en-US"/>
              <a:pPr/>
              <a:t>8</a:t>
            </a:fld>
            <a:endParaRPr lang="en-US"/>
          </a:p>
        </p:txBody>
      </p:sp>
      <p:sp>
        <p:nvSpPr>
          <p:cNvPr id="80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EDD9B6-4549-482A-9027-74685E21842C}" type="slidenum">
              <a:rPr lang="en-US"/>
              <a:pPr/>
              <a:t>9</a:t>
            </a:fld>
            <a:endParaRPr lang="en-US"/>
          </a:p>
        </p:txBody>
      </p:sp>
      <p:sp>
        <p:nvSpPr>
          <p:cNvPr id="80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27DAE-0D5E-4240-996F-8507E8E9E9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6634F-A9BD-40BD-A507-65236DA46B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02787-1ACD-4B2B-9998-2BE396F77A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89363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80544482-B0C7-4B5D-8EB0-BDA3F06B74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5ACCDD-3B7F-4FFA-885A-C38488C7A0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405AD-B864-46E7-AFFD-680303971E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0D305-10EC-4350-9D4D-9AB81FDE28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B100C2-CB5D-482E-AB5F-F8A49C5D67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C11025-4B47-49C6-A56B-0EDF9D879E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DAB64C-85FD-4F07-9CAB-7E81A3F19F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2AE6C-13FD-47E9-84CC-8DA8D7AD60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8B015-CF08-4E9B-BB50-C4A19374BB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893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B08A24C-7A99-45BC-AAD0-1BA3383BE3E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1.doc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Word_97_-_2003_Document2.doc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4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Microsoft_Office_Word_97_-_2003_Document3.doc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0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Microsoft_Office_Word_97_-_2003_Document4.doc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Microsoft_Office_Word_97_-_2003_Document5.doc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Microsoft_Office_Word_97_-_2003_Document6.doc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18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400"/>
              <a:t>      </a:t>
            </a:r>
            <a:r>
              <a:rPr lang="sr-Latn-CS" sz="3400"/>
              <a:t>НОРМАЛНА РАСПОДЕЛА</a:t>
            </a:r>
            <a:endParaRPr lang="en-US" sz="340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592360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СТАТИСТИКА У ФАРМАЦИЈИ 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</a:t>
            </a:r>
            <a:r>
              <a:rPr lang="sr-Latn-CS" sz="1400" dirty="0" smtClean="0"/>
              <a:t>10</a:t>
            </a:r>
            <a:r>
              <a:rPr lang="sr-Latn-CS" sz="1400" b="1" dirty="0"/>
              <a:t>	</a:t>
            </a:r>
            <a:r>
              <a:rPr lang="sr-Cyrl-CS" sz="1400" b="1" dirty="0"/>
              <a:t>Час</a:t>
            </a:r>
            <a:r>
              <a:rPr lang="sr-Latn-CS" sz="1400" b="1" dirty="0"/>
              <a:t>: 0</a:t>
            </a:r>
            <a:r>
              <a:rPr lang="sr-Cyrl-CS" sz="1400" b="1" dirty="0"/>
              <a:t>1 и 02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Нормална расподела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Нормална расподела. Променљиве које прате Нормалну 		</a:t>
            </a:r>
            <a:r>
              <a:rPr lang="sr-Latn-RS" sz="1400" b="1" dirty="0" smtClean="0"/>
              <a:t>	</a:t>
            </a:r>
            <a:r>
              <a:rPr lang="ru-RU" sz="1400" b="1" dirty="0" smtClean="0"/>
              <a:t>расподелу</a:t>
            </a:r>
            <a:r>
              <a:rPr lang="ru-RU" sz="1400" b="1" dirty="0"/>
              <a:t>. Нормални графикон.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400" dirty="0"/>
              <a:t>Припремио:</a:t>
            </a:r>
            <a:r>
              <a:rPr lang="ru-RU" sz="1400" b="1" i="1" dirty="0"/>
              <a:t> 	Проф.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/>
              <a:t>Copyright © 2012 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EE06-D4ED-45BA-8ADA-1A10F1D3CF3D}" type="slidenum">
              <a:rPr lang="en-US"/>
              <a:pPr/>
              <a:t>10</a:t>
            </a:fld>
            <a:endParaRPr lang="en-US"/>
          </a:p>
        </p:txBody>
      </p:sp>
      <p:sp>
        <p:nvSpPr>
          <p:cNvPr id="80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400"/>
              <a:t>Биномна расподела за </a:t>
            </a:r>
            <a:r>
              <a:rPr lang="sr-Latn-CS" sz="2400" i="1"/>
              <a:t>p</a:t>
            </a:r>
            <a:r>
              <a:rPr lang="sr-Latn-CS" sz="2400"/>
              <a:t> = 0.3 и шест различитих вредности </a:t>
            </a:r>
            <a:r>
              <a:rPr lang="sr-Latn-CS" sz="2400" i="1"/>
              <a:t>n,</a:t>
            </a:r>
            <a:r>
              <a:rPr lang="sr-Latn-CS" sz="2400"/>
              <a:t> </a:t>
            </a:r>
            <a:r>
              <a:rPr lang="sr-Cyrl-CS" sz="2400"/>
              <a:t>са </a:t>
            </a:r>
            <a:r>
              <a:rPr lang="sr-Latn-CS" sz="2400"/>
              <a:t>одговара</a:t>
            </a:r>
            <a:r>
              <a:rPr lang="sr-Cyrl-CS" sz="2400"/>
              <a:t>јућим </a:t>
            </a:r>
            <a:r>
              <a:rPr lang="sr-Latn-CS" sz="2400"/>
              <a:t>крив</a:t>
            </a:r>
            <a:r>
              <a:rPr lang="sr-Cyrl-CS" sz="2400"/>
              <a:t>ама </a:t>
            </a:r>
            <a:r>
              <a:rPr lang="sr-Latn-CS" sz="2400"/>
              <a:t>Нормалне расподеле </a:t>
            </a:r>
          </a:p>
        </p:txBody>
      </p:sp>
      <p:sp>
        <p:nvSpPr>
          <p:cNvPr id="80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07940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63" y="1631950"/>
            <a:ext cx="8948737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CDF7F-712B-4E64-917A-5AD73683062C}" type="slidenum">
              <a:rPr lang="en-US"/>
              <a:pPr/>
              <a:t>11</a:t>
            </a:fld>
            <a:endParaRPr lang="en-US"/>
          </a:p>
        </p:txBody>
      </p:sp>
      <p:sp>
        <p:nvSpPr>
          <p:cNvPr id="80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Нормална расподела</a:t>
            </a:r>
            <a:endParaRPr lang="sr-Latn-CS"/>
          </a:p>
        </p:txBody>
      </p:sp>
      <p:sp>
        <p:nvSpPr>
          <p:cNvPr id="80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17650"/>
            <a:ext cx="8229600" cy="4725988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sr-Cyrl-CS" sz="2400"/>
              <a:t>Генерално</a:t>
            </a:r>
            <a:r>
              <a:rPr lang="sr-Latn-CS" sz="2400"/>
              <a:t>, ако обе</a:t>
            </a:r>
            <a:r>
              <a:rPr lang="sr-Cyrl-CS" sz="2400"/>
              <a:t> и </a:t>
            </a:r>
            <a:r>
              <a:rPr lang="sr-Latn-CS" sz="2400" i="1"/>
              <a:t>np</a:t>
            </a:r>
            <a:r>
              <a:rPr lang="sr-Cyrl-CS" sz="2400" i="1"/>
              <a:t> </a:t>
            </a:r>
            <a:r>
              <a:rPr lang="sr-Cyrl-CS" sz="2400"/>
              <a:t>и</a:t>
            </a:r>
            <a:r>
              <a:rPr lang="sr-Cyrl-CS" sz="2400" i="1"/>
              <a:t> </a:t>
            </a:r>
            <a:r>
              <a:rPr lang="sr-Latn-CS" sz="2400"/>
              <a:t>n</a:t>
            </a:r>
            <a:r>
              <a:rPr lang="sr-Cyrl-CS" sz="2400"/>
              <a:t>(1- </a:t>
            </a:r>
            <a:r>
              <a:rPr lang="sr-Latn-CS" sz="2400"/>
              <a:t>p</a:t>
            </a:r>
            <a:r>
              <a:rPr lang="sr-Cyrl-CS" sz="2400"/>
              <a:t>)</a:t>
            </a:r>
            <a:r>
              <a:rPr lang="sr-Cyrl-CS" sz="2400" i="1"/>
              <a:t> </a:t>
            </a:r>
            <a:r>
              <a:rPr lang="sr-Latn-CS" sz="2400"/>
              <a:t>прелазе 5</a:t>
            </a:r>
            <a:endParaRPr lang="sr-Cyrl-CS" sz="2400"/>
          </a:p>
          <a:p>
            <a:pPr lvl="1">
              <a:lnSpc>
                <a:spcPct val="85000"/>
              </a:lnSpc>
            </a:pPr>
            <a:r>
              <a:rPr lang="sr-Latn-CS" sz="2000"/>
              <a:t>апроксимација Биномне расподеле до Нормалне расподеле је доста добра за већину употреба у пракси </a:t>
            </a:r>
            <a:endParaRPr lang="sr-Cyrl-CS" sz="2000"/>
          </a:p>
          <a:p>
            <a:pPr>
              <a:lnSpc>
                <a:spcPct val="85000"/>
              </a:lnSpc>
            </a:pPr>
            <a:r>
              <a:rPr lang="sr-Latn-CS" sz="2400"/>
              <a:t>Биномна променљива се може гледати као сума </a:t>
            </a:r>
            <a:r>
              <a:rPr lang="sr-Latn-CS" sz="2400" i="1"/>
              <a:t>n</a:t>
            </a:r>
            <a:r>
              <a:rPr lang="sr-Latn-CS" sz="2400"/>
              <a:t> независних идентично распоређених случајних променљивих</a:t>
            </a:r>
            <a:endParaRPr lang="sr-Cyrl-CS" sz="2400"/>
          </a:p>
          <a:p>
            <a:pPr lvl="1">
              <a:lnSpc>
                <a:spcPct val="85000"/>
              </a:lnSpc>
            </a:pPr>
            <a:r>
              <a:rPr lang="sr-Latn-CS" sz="2000"/>
              <a:t>које су свака настале као исход једног испитивања </a:t>
            </a:r>
            <a:r>
              <a:rPr lang="sr-Cyrl-CS" sz="2000"/>
              <a:t>и </a:t>
            </a:r>
          </a:p>
          <a:p>
            <a:pPr lvl="1">
              <a:lnSpc>
                <a:spcPct val="85000"/>
              </a:lnSpc>
            </a:pPr>
            <a:r>
              <a:rPr lang="sr-Latn-CS" sz="2000"/>
              <a:t>где су добиле вредност 1 са вероватноћом </a:t>
            </a:r>
            <a:r>
              <a:rPr lang="sr-Latn-CS" sz="2000" i="1"/>
              <a:t>p</a:t>
            </a:r>
            <a:endParaRPr lang="sr-Cyrl-CS" sz="2000" i="1"/>
          </a:p>
          <a:p>
            <a:pPr>
              <a:lnSpc>
                <a:spcPct val="85000"/>
              </a:lnSpc>
            </a:pPr>
            <a:r>
              <a:rPr lang="sr-Cyrl-CS" sz="2400"/>
              <a:t>А</a:t>
            </a:r>
            <a:r>
              <a:rPr lang="sr-Latn-CS" sz="2400"/>
              <a:t>ко имамо било коју серију независних, идентично распоређених случајних променљивих</a:t>
            </a:r>
            <a:endParaRPr lang="sr-Cyrl-CS" sz="2400"/>
          </a:p>
          <a:p>
            <a:pPr lvl="1">
              <a:lnSpc>
                <a:spcPct val="85000"/>
              </a:lnSpc>
            </a:pPr>
            <a:r>
              <a:rPr lang="sr-Latn-CS" sz="2000"/>
              <a:t>њихова сума нагиње ка Нормалној расподели како број случајних променљивих расте</a:t>
            </a:r>
            <a:endParaRPr lang="sr-Cyrl-CS" sz="2000"/>
          </a:p>
          <a:p>
            <a:pPr>
              <a:lnSpc>
                <a:spcPct val="85000"/>
              </a:lnSpc>
            </a:pPr>
            <a:r>
              <a:rPr lang="sr-Latn-CS" sz="2400"/>
              <a:t>Ово је познато као </a:t>
            </a:r>
            <a:r>
              <a:rPr lang="sr-Cyrl-CS" sz="2400" b="1"/>
              <a:t>централна гранична теорема </a:t>
            </a:r>
            <a:r>
              <a:rPr lang="sr-Cyrl-CS" sz="2400"/>
              <a:t>(</a:t>
            </a:r>
            <a:r>
              <a:rPr lang="sr-Latn-CS" sz="2400" b="1"/>
              <a:t>central limit theorem</a:t>
            </a:r>
            <a:r>
              <a:rPr lang="sr-Cyrl-CS" sz="2400"/>
              <a:t>)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EFE3B-00D7-4F0C-9E4B-6481DD70A6FD}" type="slidenum">
              <a:rPr lang="en-US"/>
              <a:pPr/>
              <a:t>12</a:t>
            </a:fld>
            <a:endParaRPr lang="en-US"/>
          </a:p>
        </p:txBody>
      </p:sp>
      <p:sp>
        <p:nvSpPr>
          <p:cNvPr id="81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Нормална расподела</a:t>
            </a:r>
            <a:endParaRPr lang="sr-Latn-CS"/>
          </a:p>
        </p:txBody>
      </p:sp>
      <p:sp>
        <p:nvSpPr>
          <p:cNvPr id="81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400"/>
              <a:t>Р</a:t>
            </a:r>
            <a:r>
              <a:rPr lang="sr-Latn-CS" sz="2400"/>
              <a:t>азмотримо </a:t>
            </a:r>
            <a:r>
              <a:rPr lang="sr-Latn-CS" sz="2400" b="1"/>
              <a:t>Униформу </a:t>
            </a:r>
            <a:r>
              <a:rPr lang="sr-Cyrl-CS" sz="2400"/>
              <a:t>(</a:t>
            </a:r>
            <a:r>
              <a:rPr lang="sr-Latn-CS" sz="2400" b="1"/>
              <a:t>Uniform</a:t>
            </a:r>
            <a:r>
              <a:rPr lang="sr-Cyrl-CS" sz="2400"/>
              <a:t>)</a:t>
            </a:r>
            <a:r>
              <a:rPr lang="sr-Cyrl-CS" sz="2400" b="1"/>
              <a:t> </a:t>
            </a:r>
            <a:r>
              <a:rPr lang="sr-Latn-CS" sz="2400"/>
              <a:t>или </a:t>
            </a:r>
            <a:r>
              <a:rPr lang="sr-Latn-CS" sz="2400" b="1"/>
              <a:t>Правоугаону расподелу</a:t>
            </a:r>
            <a:r>
              <a:rPr lang="sr-Cyrl-CS" sz="2400"/>
              <a:t> (</a:t>
            </a:r>
            <a:r>
              <a:rPr lang="sr-Latn-CS" sz="2400" b="1"/>
              <a:t>Rectangular distribution</a:t>
            </a:r>
            <a:r>
              <a:rPr lang="sr-Cyrl-CS" sz="2400"/>
              <a:t>)</a:t>
            </a:r>
          </a:p>
          <a:p>
            <a:r>
              <a:rPr lang="sr-Latn-CS" sz="2400"/>
              <a:t>Ово је расподела где су све вредности између две границе, рецимо 0 и 1, </a:t>
            </a:r>
            <a:r>
              <a:rPr lang="sr-Cyrl-CS" sz="2400"/>
              <a:t>подједнако вероватне</a:t>
            </a:r>
            <a:r>
              <a:rPr lang="sr-Latn-CS" sz="2400"/>
              <a:t>, </a:t>
            </a:r>
            <a:r>
              <a:rPr lang="sr-Cyrl-CS" sz="2400"/>
              <a:t>и </a:t>
            </a:r>
            <a:r>
              <a:rPr lang="sr-Latn-CS" sz="2400"/>
              <a:t>друге вредности нису могуће</a:t>
            </a:r>
            <a:endParaRPr lang="sr-Cyrl-CS" sz="2400"/>
          </a:p>
          <a:p>
            <a:r>
              <a:rPr lang="sr-Cyrl-CS" sz="2400"/>
              <a:t>Опажања </a:t>
            </a:r>
            <a:r>
              <a:rPr lang="sr-Latn-CS" sz="2400"/>
              <a:t>из овог</a:t>
            </a:r>
            <a:r>
              <a:rPr lang="sr-Cyrl-CS" sz="2400"/>
              <a:t>а </a:t>
            </a:r>
            <a:r>
              <a:rPr lang="sr-Latn-CS" sz="2400"/>
              <a:t>настају ако узмемо случајне цифре из табеле случајних бројева</a:t>
            </a:r>
            <a:endParaRPr lang="sr-Cyrl-CS" sz="2400"/>
          </a:p>
          <a:p>
            <a:r>
              <a:rPr lang="sr-Latn-CS" sz="2400"/>
              <a:t>Свак</a:t>
            </a:r>
            <a:r>
              <a:rPr lang="sr-Cyrl-CS" sz="2400"/>
              <a:t>о </a:t>
            </a:r>
            <a:r>
              <a:rPr lang="sr-Latn-CS" sz="2400"/>
              <a:t>посматрањ</a:t>
            </a:r>
            <a:r>
              <a:rPr lang="sr-Cyrl-CS" sz="2400"/>
              <a:t>е </a:t>
            </a:r>
            <a:r>
              <a:rPr lang="sr-Latn-CS" sz="2400"/>
              <a:t>Униформне променљиве се образује помоћу оних цифри које су постављене иза децимал</a:t>
            </a:r>
            <a:r>
              <a:rPr lang="sr-Cyrl-CS" sz="2400"/>
              <a:t>н</a:t>
            </a:r>
            <a:r>
              <a:rPr lang="sr-Latn-CS" sz="2400"/>
              <a:t>е</a:t>
            </a:r>
            <a:r>
              <a:rPr lang="sr-Cyrl-CS" sz="2400"/>
              <a:t> </a:t>
            </a:r>
            <a:r>
              <a:rPr lang="sr-Latn-CS" sz="2400"/>
              <a:t>тачке</a:t>
            </a:r>
            <a:endParaRPr lang="sr-Cyrl-CS" sz="2400"/>
          </a:p>
          <a:p>
            <a:pPr lvl="1"/>
            <a:r>
              <a:rPr lang="sr-Cyrl-CS" sz="2000"/>
              <a:t>н</a:t>
            </a:r>
            <a:r>
              <a:rPr lang="sr-Latn-CS" sz="2000"/>
              <a:t>а дигитрону, ов</a:t>
            </a:r>
            <a:r>
              <a:rPr lang="sr-Cyrl-CS" sz="2000"/>
              <a:t>о </a:t>
            </a:r>
            <a:r>
              <a:rPr lang="sr-Latn-CS" sz="2000"/>
              <a:t>је обично расподела која се добије након што се притисне RND(</a:t>
            </a:r>
            <a:r>
              <a:rPr lang="sr-Latn-CS" sz="2000" i="1"/>
              <a:t>X</a:t>
            </a:r>
            <a:r>
              <a:rPr lang="sr-Latn-CS" sz="2000"/>
              <a:t>) </a:t>
            </a:r>
            <a:r>
              <a:rPr lang="sr-Cyrl-CS" sz="2000"/>
              <a:t>функција </a:t>
            </a:r>
            <a:r>
              <a:rPr lang="sr-Latn-CS" sz="2000"/>
              <a:t>у </a:t>
            </a:r>
            <a:r>
              <a:rPr lang="sr-Latn-CS" sz="2000" i="1"/>
              <a:t>BАSIC</a:t>
            </a:r>
            <a:r>
              <a:rPr lang="sr-Latn-CS" sz="2000"/>
              <a:t> језику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522A0-01D8-4D7F-A3E3-6D11CB0B4CC9}" type="slidenum">
              <a:rPr lang="en-US"/>
              <a:pPr/>
              <a:t>13</a:t>
            </a:fld>
            <a:endParaRPr lang="en-US"/>
          </a:p>
        </p:txBody>
      </p:sp>
      <p:sp>
        <p:nvSpPr>
          <p:cNvPr id="81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Суме посматрања из Униформне расподеле </a:t>
            </a:r>
          </a:p>
        </p:txBody>
      </p:sp>
      <p:sp>
        <p:nvSpPr>
          <p:cNvPr id="81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14084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9350" y="1395413"/>
            <a:ext cx="6518275" cy="497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Статистика у фармацији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3D22-F243-4115-A43D-5E04BBDE205E}" type="slidenum">
              <a:rPr lang="en-US"/>
              <a:pPr/>
              <a:t>14</a:t>
            </a:fld>
            <a:endParaRPr lang="en-US"/>
          </a:p>
        </p:txBody>
      </p:sp>
      <p:sp>
        <p:nvSpPr>
          <p:cNvPr id="81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Особине Нормалне расподеле</a:t>
            </a:r>
            <a:r>
              <a:rPr lang="sr-Latn-CS"/>
              <a:t> </a:t>
            </a:r>
          </a:p>
        </p:txBody>
      </p:sp>
      <p:sp>
        <p:nvSpPr>
          <p:cNvPr id="81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0267" y="1394884"/>
            <a:ext cx="8229600" cy="4725988"/>
          </a:xfrm>
        </p:spPr>
        <p:txBody>
          <a:bodyPr/>
          <a:lstStyle/>
          <a:p>
            <a:r>
              <a:rPr lang="sr-Latn-CS" sz="2800" smtClean="0"/>
              <a:t>Aпроксимација Биномне до Нормалне расподеле је посебан случај теореме централног лимита</a:t>
            </a:r>
            <a:endParaRPr lang="sr-Cyrl-CS" sz="2800" smtClean="0"/>
          </a:p>
          <a:p>
            <a:r>
              <a:rPr lang="sr-Cyrl-CS" sz="2800" smtClean="0"/>
              <a:t>Ј</a:t>
            </a:r>
            <a:r>
              <a:rPr lang="sr-Latn-CS" sz="2800"/>
              <a:t>едначина криве Нормалне расподеле, названа </a:t>
            </a:r>
            <a:r>
              <a:rPr lang="sr-Latn-CS" sz="2800" b="1"/>
              <a:t>Стандардизована Нормална расподела</a:t>
            </a:r>
            <a:r>
              <a:rPr lang="sr-Latn-CS" sz="2800"/>
              <a:t> </a:t>
            </a:r>
            <a:r>
              <a:rPr lang="sr-Cyrl-CS" sz="2800"/>
              <a:t>(</a:t>
            </a:r>
            <a:r>
              <a:rPr lang="sr-Latn-CS" sz="2800" b="1"/>
              <a:t>Standard Normal distribution</a:t>
            </a:r>
            <a:r>
              <a:rPr lang="sr-Cyrl-CS" sz="2800"/>
              <a:t>)</a:t>
            </a:r>
          </a:p>
          <a:p>
            <a:pPr lvl="1"/>
            <a:r>
              <a:rPr lang="sr-Latn-CS" sz="2400"/>
              <a:t>обично се означава са </a:t>
            </a:r>
            <a:r>
              <a:rPr lang="sr-Latn-CS" sz="2400">
                <a:sym typeface="Symbol" pitchFamily="18" charset="2"/>
              </a:rPr>
              <a:t></a:t>
            </a:r>
            <a:r>
              <a:rPr lang="sr-Latn-CS" sz="2400"/>
              <a:t>(</a:t>
            </a:r>
            <a:r>
              <a:rPr lang="sr-Latn-CS" sz="2400" i="1"/>
              <a:t>z</a:t>
            </a:r>
            <a:r>
              <a:rPr lang="sr-Latn-CS" sz="2400"/>
              <a:t>), где је </a:t>
            </a:r>
            <a:r>
              <a:rPr lang="sr-Latn-CS" sz="2400">
                <a:sym typeface="Symbol" pitchFamily="18" charset="2"/>
              </a:rPr>
              <a:t></a:t>
            </a:r>
            <a:r>
              <a:rPr lang="sr-Latn-CS" sz="2400"/>
              <a:t> гр</a:t>
            </a:r>
            <a:r>
              <a:rPr lang="sr-Cyrl-CS" sz="2400"/>
              <a:t>ч</a:t>
            </a:r>
            <a:r>
              <a:rPr lang="sr-Latn-CS" sz="2400"/>
              <a:t>ко слово ''фи''</a:t>
            </a:r>
            <a:endParaRPr lang="sr-Cyrl-CS" sz="2400"/>
          </a:p>
          <a:p>
            <a:pPr lvl="1"/>
            <a:r>
              <a:rPr lang="sr-Latn-CS" sz="2400"/>
              <a:t>има средину 0</a:t>
            </a:r>
            <a:r>
              <a:rPr lang="sr-Cyrl-CS" sz="2400"/>
              <a:t> и</a:t>
            </a:r>
            <a:r>
              <a:rPr lang="sr-Latn-CS" sz="2400"/>
              <a:t> стандардно одступање 1 </a:t>
            </a:r>
          </a:p>
        </p:txBody>
      </p:sp>
      <p:sp>
        <p:nvSpPr>
          <p:cNvPr id="818180" name="Rectangle 4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8181" name="Object 5"/>
          <p:cNvGraphicFramePr>
            <a:graphicFrameLocks noChangeAspect="1"/>
          </p:cNvGraphicFramePr>
          <p:nvPr/>
        </p:nvGraphicFramePr>
        <p:xfrm>
          <a:off x="1447800" y="5249369"/>
          <a:ext cx="3552825" cy="1255676"/>
        </p:xfrm>
        <a:graphic>
          <a:graphicData uri="http://schemas.openxmlformats.org/presentationml/2006/ole">
            <p:oleObj spid="_x0000_s929794" name="Equation" r:id="rId4" imgW="1269449" imgH="444307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1F886-BA5C-45B2-98C8-058A371C45AC}" type="slidenum">
              <a:rPr lang="en-US"/>
              <a:pPr/>
              <a:t>15</a:t>
            </a:fld>
            <a:endParaRPr lang="en-US"/>
          </a:p>
        </p:txBody>
      </p:sp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Стандардизована Нормална расподела </a:t>
            </a:r>
          </a:p>
        </p:txBody>
      </p:sp>
      <p:sp>
        <p:nvSpPr>
          <p:cNvPr id="82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20228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8550" y="1423988"/>
            <a:ext cx="6970713" cy="486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80977-F9AB-478A-817D-8AB5C2615EC1}" type="slidenum">
              <a:rPr lang="en-US"/>
              <a:pPr/>
              <a:t>16</a:t>
            </a:fld>
            <a:endParaRPr lang="en-US"/>
          </a:p>
        </p:txBody>
      </p:sp>
      <p:sp>
        <p:nvSpPr>
          <p:cNvPr id="82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Нормална расподела</a:t>
            </a:r>
            <a:endParaRPr lang="sr-Latn-CS"/>
          </a:p>
        </p:txBody>
      </p:sp>
      <p:graphicFrame>
        <p:nvGraphicFramePr>
          <p:cNvPr id="822275" name="Object 3"/>
          <p:cNvGraphicFramePr>
            <a:graphicFrameLocks noChangeAspect="1"/>
          </p:cNvGraphicFramePr>
          <p:nvPr>
            <p:ph idx="1"/>
          </p:nvPr>
        </p:nvGraphicFramePr>
        <p:xfrm>
          <a:off x="103188" y="1835150"/>
          <a:ext cx="8786812" cy="4443413"/>
        </p:xfrm>
        <a:graphic>
          <a:graphicData uri="http://schemas.openxmlformats.org/presentationml/2006/ole">
            <p:oleObj spid="_x0000_s822275" name="Document" r:id="rId4" imgW="5919056" imgH="2994714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FFA6C-BCE1-44C7-9E0F-408E1A60300A}" type="slidenum">
              <a:rPr lang="en-US"/>
              <a:pPr/>
              <a:t>17</a:t>
            </a:fld>
            <a:endParaRPr lang="en-US"/>
          </a:p>
        </p:txBody>
      </p:sp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Особине Нормалне расподеле</a:t>
            </a:r>
            <a:endParaRPr lang="sr-Latn-CS"/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800">
                <a:sym typeface="Symbol" pitchFamily="18" charset="2"/>
              </a:rPr>
              <a:t></a:t>
            </a:r>
            <a:r>
              <a:rPr lang="sr-Latn-CS" sz="2800"/>
              <a:t> је вероватноћа да </a:t>
            </a:r>
            <a:r>
              <a:rPr lang="sr-Cyrl-CS" sz="2800"/>
              <a:t>ћ</a:t>
            </a:r>
            <a:r>
              <a:rPr lang="sr-Latn-CS" sz="2800"/>
              <a:t>е случајно изабрана вредност из Стандард</a:t>
            </a:r>
            <a:r>
              <a:rPr lang="sr-Cyrl-CS" sz="2800"/>
              <a:t>изоване </a:t>
            </a:r>
            <a:r>
              <a:rPr lang="sr-Latn-CS" sz="2800"/>
              <a:t>Нормалне расподеле бити мања од </a:t>
            </a:r>
            <a:r>
              <a:rPr lang="sr-Latn-CS" sz="2800" i="1"/>
              <a:t>z</a:t>
            </a:r>
            <a:endParaRPr lang="sr-Cyrl-CS" sz="2800" i="1"/>
          </a:p>
          <a:p>
            <a:pPr>
              <a:lnSpc>
                <a:spcPct val="90000"/>
              </a:lnSpc>
            </a:pPr>
            <a:r>
              <a:rPr lang="sr-Latn-CS" sz="2800"/>
              <a:t>Треба нам само половина за позитивно </a:t>
            </a:r>
            <a:r>
              <a:rPr lang="sr-Latn-CS" sz="2800" i="1"/>
              <a:t>z </a:t>
            </a:r>
            <a:r>
              <a:rPr lang="sr-Latn-CS" sz="2800"/>
              <a:t>како је </a:t>
            </a:r>
            <a:r>
              <a:rPr lang="sr-Latn-CS" sz="2800">
                <a:sym typeface="Symbol" pitchFamily="18" charset="2"/>
              </a:rPr>
              <a:t></a:t>
            </a:r>
            <a:r>
              <a:rPr lang="sr-Latn-CS" sz="2800"/>
              <a:t>(-</a:t>
            </a:r>
            <a:r>
              <a:rPr lang="sr-Latn-CS" sz="2800" i="1"/>
              <a:t>z</a:t>
            </a:r>
            <a:r>
              <a:rPr lang="sr-Latn-CS" sz="2800"/>
              <a:t>) + </a:t>
            </a:r>
            <a:r>
              <a:rPr lang="sr-Latn-CS" sz="2800">
                <a:sym typeface="Symbol" pitchFamily="18" charset="2"/>
              </a:rPr>
              <a:t></a:t>
            </a:r>
            <a:r>
              <a:rPr lang="sr-Latn-CS" sz="2800"/>
              <a:t>(</a:t>
            </a:r>
            <a:r>
              <a:rPr lang="sr-Latn-CS" sz="2800" i="1"/>
              <a:t>z</a:t>
            </a:r>
            <a:r>
              <a:rPr lang="sr-Latn-CS" sz="2800"/>
              <a:t>) = 1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Cyrl-CS" sz="2400"/>
              <a:t>о</a:t>
            </a:r>
            <a:r>
              <a:rPr lang="sr-Latn-CS" sz="2400"/>
              <a:t>во произилази из симетрије расподеле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Latn-CS" sz="2800"/>
              <a:t>Kако бисмо на</a:t>
            </a:r>
            <a:r>
              <a:rPr lang="sr-Cyrl-CS" sz="2800"/>
              <a:t>ш</a:t>
            </a:r>
            <a:r>
              <a:rPr lang="sr-Latn-CS" sz="2800"/>
              <a:t>ли вероватноћу </a:t>
            </a:r>
            <a:r>
              <a:rPr lang="sr-Latn-CS" sz="2800" i="1"/>
              <a:t>z</a:t>
            </a:r>
            <a:r>
              <a:rPr lang="sr-Latn-CS" sz="2800"/>
              <a:t> које ле</a:t>
            </a:r>
            <a:r>
              <a:rPr lang="sr-Cyrl-CS" sz="2800"/>
              <a:t>ж</a:t>
            </a:r>
            <a:r>
              <a:rPr lang="sr-Latn-CS" sz="2800"/>
              <a:t>и између две вредности </a:t>
            </a:r>
            <a:r>
              <a:rPr lang="sr-Latn-CS" sz="2800" i="1"/>
              <a:t>а </a:t>
            </a:r>
            <a:r>
              <a:rPr lang="sr-Latn-CS" sz="2800"/>
              <a:t>и </a:t>
            </a:r>
            <a:r>
              <a:rPr lang="sr-Latn-CS" sz="2800" i="1"/>
              <a:t>b</a:t>
            </a:r>
            <a:r>
              <a:rPr lang="sr-Latn-CS" sz="2800"/>
              <a:t>, где је </a:t>
            </a:r>
            <a:r>
              <a:rPr lang="sr-Latn-CS" sz="2800" i="1"/>
              <a:t>b</a:t>
            </a:r>
            <a:r>
              <a:rPr lang="sr-Latn-CS" sz="2800"/>
              <a:t> &gt; </a:t>
            </a:r>
            <a:r>
              <a:rPr lang="sr-Latn-CS" sz="2800" i="1"/>
              <a:t>a</a:t>
            </a:r>
            <a:r>
              <a:rPr lang="sr-Latn-CS" sz="2800"/>
              <a:t>, налазимо </a:t>
            </a:r>
            <a:r>
              <a:rPr lang="sr-Latn-CS" sz="2800">
                <a:sym typeface="Symbol" pitchFamily="18" charset="2"/>
              </a:rPr>
              <a:t></a:t>
            </a:r>
            <a:r>
              <a:rPr lang="sr-Latn-CS" sz="2800"/>
              <a:t>(</a:t>
            </a:r>
            <a:r>
              <a:rPr lang="sr-Latn-CS" sz="2800" i="1"/>
              <a:t>b</a:t>
            </a:r>
            <a:r>
              <a:rPr lang="sr-Latn-CS" sz="2800"/>
              <a:t>) - </a:t>
            </a:r>
            <a:r>
              <a:rPr lang="sr-Latn-CS" sz="2800">
                <a:sym typeface="Symbol" pitchFamily="18" charset="2"/>
              </a:rPr>
              <a:t></a:t>
            </a:r>
            <a:r>
              <a:rPr lang="sr-Latn-CS" sz="2800"/>
              <a:t>(</a:t>
            </a:r>
            <a:r>
              <a:rPr lang="sr-Latn-CS" sz="2800" i="1"/>
              <a:t>a</a:t>
            </a:r>
            <a:r>
              <a:rPr lang="sr-Latn-CS" sz="2800"/>
              <a:t>)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sr-Latn-CS" sz="2800"/>
              <a:t>Kако бисмо на</a:t>
            </a:r>
            <a:r>
              <a:rPr lang="sr-Cyrl-CS" sz="2800"/>
              <a:t>ш</a:t>
            </a:r>
            <a:r>
              <a:rPr lang="sr-Latn-CS" sz="2800"/>
              <a:t>ли вероватноћу </a:t>
            </a:r>
            <a:r>
              <a:rPr lang="sr-Cyrl-CS" sz="2800"/>
              <a:t>да је </a:t>
            </a:r>
            <a:r>
              <a:rPr lang="sr-Latn-CS" sz="2800" i="1"/>
              <a:t>z</a:t>
            </a:r>
            <a:r>
              <a:rPr lang="sr-Latn-CS" sz="2800"/>
              <a:t> веће</a:t>
            </a:r>
            <a:r>
              <a:rPr lang="sr-Cyrl-CS" sz="2800"/>
              <a:t> од </a:t>
            </a:r>
            <a:r>
              <a:rPr lang="sr-Latn-CS" sz="2800" i="1"/>
              <a:t>а</a:t>
            </a:r>
            <a:r>
              <a:rPr lang="sr-Latn-CS" sz="2800"/>
              <a:t> налазимо 1 - </a:t>
            </a:r>
            <a:r>
              <a:rPr lang="sr-Latn-CS" sz="2800">
                <a:sym typeface="Symbol" pitchFamily="18" charset="2"/>
              </a:rPr>
              <a:t></a:t>
            </a:r>
            <a:r>
              <a:rPr lang="sr-Latn-CS" sz="2800"/>
              <a:t>(</a:t>
            </a:r>
            <a:r>
              <a:rPr lang="sr-Latn-CS" sz="2800" i="1"/>
              <a:t>a</a:t>
            </a:r>
            <a:r>
              <a:rPr lang="sr-Latn-CS" sz="2800"/>
              <a:t>)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758BB-66C3-4C6E-9057-F8BAF22AB4CC}" type="slidenum">
              <a:rPr lang="en-US"/>
              <a:pPr/>
              <a:t>18</a:t>
            </a:fld>
            <a:endParaRPr lang="en-US"/>
          </a:p>
        </p:txBody>
      </p:sp>
      <p:sp>
        <p:nvSpPr>
          <p:cNvPr id="82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/>
              <a:t>Jедностране и двостране процентне тачке (5%) Стандард</a:t>
            </a:r>
            <a:r>
              <a:rPr lang="sr-Cyrl-CS" sz="2800"/>
              <a:t>изоване </a:t>
            </a:r>
            <a:r>
              <a:rPr lang="sr-Latn-CS" sz="2800"/>
              <a:t>Нормалне расподеле </a:t>
            </a:r>
          </a:p>
        </p:txBody>
      </p:sp>
      <p:sp>
        <p:nvSpPr>
          <p:cNvPr id="82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26372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2228850"/>
            <a:ext cx="8961438" cy="284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0E31F-693C-4D0E-9FD1-DE43B2AB63AE}" type="slidenum">
              <a:rPr lang="en-US"/>
              <a:pPr/>
              <a:t>19</a:t>
            </a:fld>
            <a:endParaRPr lang="en-US"/>
          </a:p>
        </p:txBody>
      </p:sp>
      <p:sp>
        <p:nvSpPr>
          <p:cNvPr id="82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Особине Нормалне расподеле</a:t>
            </a:r>
            <a:endParaRPr lang="sr-Latn-CS"/>
          </a:p>
        </p:txBody>
      </p:sp>
      <p:sp>
        <p:nvSpPr>
          <p:cNvPr id="82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sr-Latn-CS" b="1"/>
              <a:t>Jеднострана P процентна тачка</a:t>
            </a:r>
            <a:r>
              <a:rPr lang="sr-Latn-CS"/>
              <a:t> (</a:t>
            </a:r>
            <a:r>
              <a:rPr lang="sr-Latn-CS" b="1"/>
              <a:t>one-sided P percentage point</a:t>
            </a:r>
            <a:r>
              <a:rPr lang="sr-Latn-CS"/>
              <a:t>) расподеле је</a:t>
            </a:r>
            <a:endParaRPr lang="sr-Cyrl-CS"/>
          </a:p>
          <a:p>
            <a:pPr lvl="1">
              <a:lnSpc>
                <a:spcPct val="95000"/>
              </a:lnSpc>
            </a:pPr>
            <a:r>
              <a:rPr lang="sr-Latn-CS"/>
              <a:t>вредност</a:t>
            </a:r>
            <a:r>
              <a:rPr lang="sr-Latn-CS" i="1"/>
              <a:t> z</a:t>
            </a:r>
            <a:r>
              <a:rPr lang="sr-Latn-CS"/>
              <a:t> таква да постоји вероватноћа </a:t>
            </a:r>
            <a:r>
              <a:rPr lang="sr-Latn-CS" i="1"/>
              <a:t>P%</a:t>
            </a:r>
            <a:r>
              <a:rPr lang="sr-Latn-CS"/>
              <a:t> посматрања из те расподеле кој</a:t>
            </a:r>
            <a:r>
              <a:rPr lang="sr-Cyrl-CS"/>
              <a:t>а </a:t>
            </a:r>
            <a:r>
              <a:rPr lang="sr-Latn-CS"/>
              <a:t>је већ</a:t>
            </a:r>
            <a:r>
              <a:rPr lang="sr-Cyrl-CS"/>
              <a:t>а </a:t>
            </a:r>
            <a:r>
              <a:rPr lang="sr-Latn-CS"/>
              <a:t>или једнак</a:t>
            </a:r>
            <a:r>
              <a:rPr lang="sr-Cyrl-CS"/>
              <a:t>а </a:t>
            </a:r>
            <a:r>
              <a:rPr lang="sr-Latn-CS" i="1"/>
              <a:t>z</a:t>
            </a:r>
            <a:endParaRPr lang="sr-Cyrl-CS" i="1"/>
          </a:p>
          <a:p>
            <a:pPr>
              <a:lnSpc>
                <a:spcPct val="95000"/>
              </a:lnSpc>
            </a:pPr>
            <a:r>
              <a:rPr lang="sr-Latn-CS" b="1"/>
              <a:t>Двострана P процентна тачка </a:t>
            </a:r>
            <a:r>
              <a:rPr lang="sr-Cyrl-CS"/>
              <a:t>(</a:t>
            </a:r>
            <a:r>
              <a:rPr lang="sr-Latn-CS" b="1"/>
              <a:t>two-sided P percentage point</a:t>
            </a:r>
            <a:r>
              <a:rPr lang="sr-Cyrl-CS"/>
              <a:t>)</a:t>
            </a:r>
            <a:r>
              <a:rPr lang="sr-Cyrl-CS" b="1"/>
              <a:t> </a:t>
            </a:r>
            <a:r>
              <a:rPr lang="sr-Latn-CS"/>
              <a:t>је </a:t>
            </a:r>
            <a:endParaRPr lang="sr-Cyrl-CS"/>
          </a:p>
          <a:p>
            <a:pPr lvl="1">
              <a:lnSpc>
                <a:spcPct val="95000"/>
              </a:lnSpc>
            </a:pPr>
            <a:r>
              <a:rPr lang="sr-Latn-CS"/>
              <a:t>вредност </a:t>
            </a:r>
            <a:r>
              <a:rPr lang="sr-Latn-CS" i="1"/>
              <a:t>z</a:t>
            </a:r>
            <a:r>
              <a:rPr lang="sr-Latn-CS"/>
              <a:t> </a:t>
            </a:r>
            <a:r>
              <a:rPr lang="sr-Cyrl-CS"/>
              <a:t>таква </a:t>
            </a:r>
            <a:r>
              <a:rPr lang="sr-Latn-CS"/>
              <a:t>да постоји вероватноћа </a:t>
            </a:r>
            <a:r>
              <a:rPr lang="sr-Latn-CS" i="1"/>
              <a:t>P%</a:t>
            </a:r>
            <a:r>
              <a:rPr lang="sr-Latn-CS"/>
              <a:t> посматрања која је ве</a:t>
            </a:r>
            <a:r>
              <a:rPr lang="sr-Cyrl-CS"/>
              <a:t>ћ</a:t>
            </a:r>
            <a:r>
              <a:rPr lang="sr-Latn-CS"/>
              <a:t>а од </a:t>
            </a:r>
            <a:r>
              <a:rPr lang="sr-Latn-CS" i="1"/>
              <a:t>z</a:t>
            </a:r>
            <a:r>
              <a:rPr lang="sr-Latn-CS"/>
              <a:t> или једнака </a:t>
            </a:r>
            <a:r>
              <a:rPr lang="sr-Latn-CS" i="1"/>
              <a:t>z,</a:t>
            </a:r>
            <a:r>
              <a:rPr lang="sr-Latn-CS"/>
              <a:t> или мања од </a:t>
            </a:r>
            <a:r>
              <a:rPr lang="sr-Latn-CS" i="1"/>
              <a:t>z</a:t>
            </a:r>
            <a:r>
              <a:rPr lang="sr-Latn-CS"/>
              <a:t> или једнака </a:t>
            </a:r>
            <a:r>
              <a:rPr lang="sr-Cyrl-CS" i="1"/>
              <a:t>-</a:t>
            </a:r>
            <a:r>
              <a:rPr lang="sr-Latn-CS" i="1"/>
              <a:t>z</a:t>
            </a:r>
            <a:r>
              <a:rPr lang="sr-Latn-CS"/>
              <a:t>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890CA-2037-4741-B9B1-E3730852FF59}" type="slidenum">
              <a:rPr lang="en-US"/>
              <a:pPr/>
              <a:t>2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Вероватноћа </a:t>
            </a:r>
            <a:r>
              <a:rPr lang="sr-Cyrl-CS" sz="3600"/>
              <a:t>непрекидних </a:t>
            </a:r>
            <a:r>
              <a:rPr lang="en-GB" sz="3600"/>
              <a:t>променљив</a:t>
            </a:r>
            <a:r>
              <a:rPr lang="sr-Cyrl-CS" sz="3600"/>
              <a:t>их</a:t>
            </a:r>
            <a:r>
              <a:rPr lang="sr-Latn-CS" sz="3600"/>
              <a:t> </a:t>
            </a:r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sr-Latn-CS" sz="2400"/>
              <a:t>Kад</a:t>
            </a:r>
            <a:r>
              <a:rPr lang="sr-Cyrl-CS" sz="2400"/>
              <a:t>а </a:t>
            </a:r>
            <a:r>
              <a:rPr lang="sr-Latn-CS" sz="2400"/>
              <a:t>смо извели теорију вероватноће у дискретном случају</a:t>
            </a:r>
            <a:endParaRPr lang="sr-Cyrl-CS" sz="2400"/>
          </a:p>
          <a:p>
            <a:pPr lvl="1">
              <a:lnSpc>
                <a:spcPct val="95000"/>
              </a:lnSpc>
            </a:pPr>
            <a:r>
              <a:rPr lang="sr-Latn-CS" sz="2000"/>
              <a:t>били смо у могућности да кажемо која је вероватноћа случајне променљиве која узима одређену вредност</a:t>
            </a:r>
            <a:endParaRPr lang="sr-Cyrl-CS" sz="2000"/>
          </a:p>
          <a:p>
            <a:pPr>
              <a:lnSpc>
                <a:spcPct val="95000"/>
              </a:lnSpc>
            </a:pPr>
            <a:r>
              <a:rPr lang="sr-Latn-CS" sz="2400"/>
              <a:t>Док број могућих вредности расте, вероватноћа одређене вредности се смањује</a:t>
            </a:r>
            <a:endParaRPr lang="sr-Cyrl-CS" sz="2400"/>
          </a:p>
          <a:p>
            <a:pPr lvl="1">
              <a:lnSpc>
                <a:spcPct val="95000"/>
              </a:lnSpc>
            </a:pPr>
            <a:r>
              <a:rPr lang="sr-Latn-CS" sz="2000"/>
              <a:t>у Биномној расподели са </a:t>
            </a:r>
            <a:r>
              <a:rPr lang="sr-Latn-CS" sz="2000" i="1"/>
              <a:t>p</a:t>
            </a:r>
            <a:r>
              <a:rPr lang="sr-Latn-CS" sz="2000"/>
              <a:t> =</a:t>
            </a:r>
            <a:r>
              <a:rPr lang="sr-Cyrl-CS" sz="2000"/>
              <a:t> </a:t>
            </a:r>
            <a:r>
              <a:rPr lang="sr-Latn-CS" sz="2000"/>
              <a:t>0.5 и </a:t>
            </a:r>
            <a:r>
              <a:rPr lang="sr-Latn-CS" sz="2000" i="1"/>
              <a:t>n</a:t>
            </a:r>
            <a:r>
              <a:rPr lang="sr-Latn-CS" sz="2000"/>
              <a:t> = 2, најчешћа вредност</a:t>
            </a:r>
            <a:r>
              <a:rPr lang="sr-Cyrl-CS" sz="2000"/>
              <a:t> </a:t>
            </a:r>
            <a:r>
              <a:rPr lang="sr-Latn-CS" sz="2000"/>
              <a:t>1, има вероватноћу 0.5</a:t>
            </a:r>
            <a:endParaRPr lang="sr-Cyrl-CS" sz="2000"/>
          </a:p>
          <a:p>
            <a:pPr lvl="1">
              <a:lnSpc>
                <a:spcPct val="95000"/>
              </a:lnSpc>
            </a:pPr>
            <a:r>
              <a:rPr lang="sr-Latn-CS" sz="2000"/>
              <a:t>У Биномној расподели где је </a:t>
            </a:r>
            <a:r>
              <a:rPr lang="sr-Latn-CS" sz="2000" i="1"/>
              <a:t>p</a:t>
            </a:r>
            <a:r>
              <a:rPr lang="sr-Latn-CS" sz="2000"/>
              <a:t> = 0.5  и </a:t>
            </a:r>
            <a:r>
              <a:rPr lang="sr-Latn-CS" sz="2000" i="1"/>
              <a:t>n</a:t>
            </a:r>
            <a:r>
              <a:rPr lang="sr-Latn-CS" sz="2000"/>
              <a:t> = 100 најчешћа вредност 50, има вероватноћу 0.08</a:t>
            </a:r>
            <a:endParaRPr lang="sr-Cyrl-CS" sz="2000"/>
          </a:p>
          <a:p>
            <a:pPr>
              <a:lnSpc>
                <a:spcPct val="95000"/>
              </a:lnSpc>
            </a:pPr>
            <a:r>
              <a:rPr lang="sr-Latn-CS" sz="2400"/>
              <a:t>У таквим случајевима смо обично више заинтересовани за спектар вредности него за једну одређену вредност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25216-1D50-4AF7-B3F5-B29CBEFD5B02}" type="slidenum">
              <a:rPr lang="en-US"/>
              <a:pPr/>
              <a:t>20</a:t>
            </a:fld>
            <a:endParaRPr lang="en-US"/>
          </a:p>
        </p:txBody>
      </p:sp>
      <p:sp>
        <p:nvSpPr>
          <p:cNvPr id="83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Процентне тачке Нормалне расподеле </a:t>
            </a:r>
          </a:p>
        </p:txBody>
      </p:sp>
      <p:graphicFrame>
        <p:nvGraphicFramePr>
          <p:cNvPr id="830467" name="Object 3"/>
          <p:cNvGraphicFramePr>
            <a:graphicFrameLocks noChangeAspect="1"/>
          </p:cNvGraphicFramePr>
          <p:nvPr>
            <p:ph idx="1"/>
          </p:nvPr>
        </p:nvGraphicFramePr>
        <p:xfrm>
          <a:off x="1801813" y="1377950"/>
          <a:ext cx="6102350" cy="5048250"/>
        </p:xfrm>
        <a:graphic>
          <a:graphicData uri="http://schemas.openxmlformats.org/presentationml/2006/ole">
            <p:oleObj spid="_x0000_s830467" name="Document" r:id="rId4" imgW="6077641" imgH="5183422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D2B40-F911-42A7-8DC7-D07EF665CDF2}" type="slidenum">
              <a:rPr lang="en-US"/>
              <a:pPr/>
              <a:t>21</a:t>
            </a:fld>
            <a:endParaRPr lang="en-US"/>
          </a:p>
        </p:txBody>
      </p:sp>
      <p:sp>
        <p:nvSpPr>
          <p:cNvPr id="83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600"/>
              <a:t>Нормална расподела са различитим </a:t>
            </a:r>
            <a:r>
              <a:rPr lang="sr-Cyrl-CS" sz="2600"/>
              <a:t>срединама и са </a:t>
            </a:r>
            <a:r>
              <a:rPr lang="sr-Latn-CS" sz="2600"/>
              <a:t>различитим</a:t>
            </a:r>
            <a:r>
              <a:rPr lang="sr-Cyrl-CS" sz="2600"/>
              <a:t> варијансама</a:t>
            </a:r>
            <a:r>
              <a:rPr lang="sr-Latn-CS" sz="2600"/>
              <a:t>, која п</a:t>
            </a:r>
            <a:r>
              <a:rPr lang="sr-Cyrl-CS" sz="2600"/>
              <a:t>ри</a:t>
            </a:r>
            <a:r>
              <a:rPr lang="sr-Latn-CS" sz="2600"/>
              <a:t>казује двостране 5% тачке </a:t>
            </a:r>
          </a:p>
        </p:txBody>
      </p:sp>
      <p:sp>
        <p:nvSpPr>
          <p:cNvPr id="83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32516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750" y="2195513"/>
            <a:ext cx="892175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3C73-47FA-422A-9D7A-B9C6F8E6C8C3}" type="slidenum">
              <a:rPr lang="en-US"/>
              <a:pPr/>
              <a:t>22</a:t>
            </a:fld>
            <a:endParaRPr lang="en-US"/>
          </a:p>
        </p:txBody>
      </p:sp>
      <p:sp>
        <p:nvSpPr>
          <p:cNvPr id="83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Особине Нормалне расподеле</a:t>
            </a:r>
            <a:endParaRPr lang="sr-Latn-CS"/>
          </a:p>
        </p:txBody>
      </p:sp>
      <p:sp>
        <p:nvSpPr>
          <p:cNvPr id="83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r-Latn-CS" sz="2400"/>
              <a:t>Aко узмемо</a:t>
            </a:r>
            <a:r>
              <a:rPr lang="sr-Cyrl-CS" sz="2400"/>
              <a:t> </a:t>
            </a:r>
            <a:r>
              <a:rPr lang="sr-Latn-CS" sz="2400"/>
              <a:t>Стандардну Нормалну променљиву, са стандардн</a:t>
            </a:r>
            <a:r>
              <a:rPr lang="sr-Cyrl-CS" sz="2400"/>
              <a:t>и</a:t>
            </a:r>
            <a:r>
              <a:rPr lang="sr-Latn-CS" sz="2400"/>
              <a:t>м </a:t>
            </a:r>
            <a:r>
              <a:rPr lang="sr-Cyrl-CS" sz="2400"/>
              <a:t>одступањем</a:t>
            </a:r>
            <a:r>
              <a:rPr lang="sr-Latn-CS" sz="2400"/>
              <a:t> 1, и помножимо је са константом </a:t>
            </a:r>
            <a:r>
              <a:rPr lang="sr-Latn-CS" sz="2400">
                <a:sym typeface="Symbol" pitchFamily="18" charset="2"/>
              </a:rPr>
              <a:t></a:t>
            </a:r>
            <a:r>
              <a:rPr lang="sr-Cyrl-CS" sz="2400"/>
              <a:t> добијамо нову променљиву која има стандардно одступање </a:t>
            </a:r>
            <a:r>
              <a:rPr lang="sr-Latn-CS" sz="2400">
                <a:sym typeface="Symbol" pitchFamily="18" charset="2"/>
              </a:rPr>
              <a:t>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sr-Cyrl-CS" sz="2400"/>
              <a:t>Претходна с</a:t>
            </a:r>
            <a:r>
              <a:rPr lang="sr-Latn-CS" sz="2400"/>
              <a:t>лика показује Нормалну расподелу која има </a:t>
            </a:r>
            <a:r>
              <a:rPr lang="sr-Cyrl-CS" sz="2400"/>
              <a:t>средину </a:t>
            </a:r>
            <a:r>
              <a:rPr lang="sr-Latn-CS" sz="2400"/>
              <a:t>0 и стандардно одступање 1 и расподелу коју смо добили множењем са 2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sr-Latn-CS" sz="2400"/>
              <a:t>Kриве које смо добили нису идентичне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sr-Latn-CS" sz="2400"/>
              <a:t>Mожемо видети да </a:t>
            </a:r>
            <a:r>
              <a:rPr lang="sr-Cyrl-CS" sz="2400"/>
              <a:t>је </a:t>
            </a:r>
            <a:r>
              <a:rPr lang="sr-Latn-CS" sz="2400"/>
              <a:t>вероватноћа да је постојећи број онај из </a:t>
            </a:r>
            <a:r>
              <a:rPr lang="sr-Cyrl-CS" sz="2400"/>
              <a:t>средине </a:t>
            </a:r>
            <a:r>
              <a:rPr lang="sr-Latn-CS" sz="2400"/>
              <a:t>стандардн</a:t>
            </a:r>
            <a:r>
              <a:rPr lang="sr-Cyrl-CS" sz="2400"/>
              <a:t>ог</a:t>
            </a:r>
            <a:r>
              <a:rPr lang="sr-Latn-CS" sz="2400"/>
              <a:t> одступања исти за обе расподеле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sr-Latn-CS" sz="2400"/>
              <a:t>Ово се такође види из 5% т</a:t>
            </a:r>
            <a:r>
              <a:rPr lang="sr-Cyrl-CS" sz="2400"/>
              <a:t>а</a:t>
            </a:r>
            <a:r>
              <a:rPr lang="sr-Latn-CS" sz="2400"/>
              <a:t>чака, које представљају </a:t>
            </a:r>
            <a:r>
              <a:rPr lang="sr-Cyrl-CS" sz="2400"/>
              <a:t>средину </a:t>
            </a:r>
            <a:r>
              <a:rPr lang="sr-Latn-CS" sz="2400"/>
              <a:t>плус или минус 1.96 стандардн</a:t>
            </a:r>
            <a:r>
              <a:rPr lang="sr-Cyrl-CS" sz="2400"/>
              <a:t>их</a:t>
            </a:r>
            <a:r>
              <a:rPr lang="sr-Latn-CS" sz="2400"/>
              <a:t> одступања у сваком случај</a:t>
            </a:r>
            <a:r>
              <a:rPr lang="sr-Cyrl-CS" sz="2400"/>
              <a:t>у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EC4B2-4362-4EAC-A98B-202ACB988548}" type="slidenum">
              <a:rPr lang="en-US"/>
              <a:pPr/>
              <a:t>23</a:t>
            </a:fld>
            <a:endParaRPr lang="en-US"/>
          </a:p>
        </p:txBody>
      </p:sp>
      <p:sp>
        <p:nvSpPr>
          <p:cNvPr id="83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Особине Нормалне расподеле</a:t>
            </a:r>
            <a:endParaRPr lang="sr-Latn-CS"/>
          </a:p>
        </p:txBody>
      </p:sp>
      <p:sp>
        <p:nvSpPr>
          <p:cNvPr id="83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600"/>
              <a:t>У ствари ако додамо µ Стандардној Нормалној променљивој и помножимо је са </a:t>
            </a:r>
            <a:r>
              <a:rPr lang="sr-Latn-CS" sz="2600">
                <a:solidFill>
                  <a:srgbClr val="0A0905"/>
                </a:solidFill>
                <a:latin typeface="Symbol" pitchFamily="18" charset="2"/>
                <a:sym typeface="Symbol" pitchFamily="18" charset="2"/>
              </a:rPr>
              <a:t>s</a:t>
            </a:r>
            <a:r>
              <a:rPr lang="sr-Latn-CS" sz="2600"/>
              <a:t>,</a:t>
            </a:r>
            <a:r>
              <a:rPr lang="sr-Cyrl-CS" sz="2600"/>
              <a:t> </a:t>
            </a:r>
          </a:p>
          <a:p>
            <a:pPr lvl="1">
              <a:lnSpc>
                <a:spcPct val="90000"/>
              </a:lnSpc>
            </a:pPr>
            <a:r>
              <a:rPr lang="sr-Latn-CS" sz="2200"/>
              <a:t>добиј</a:t>
            </a:r>
            <a:r>
              <a:rPr lang="sr-Cyrl-CS" sz="2200"/>
              <a:t>а</a:t>
            </a:r>
            <a:r>
              <a:rPr lang="sr-Latn-CS" sz="2200"/>
              <a:t>мо Нормалну расподелу </a:t>
            </a:r>
            <a:r>
              <a:rPr lang="sr-Cyrl-CS" sz="2200"/>
              <a:t>средине </a:t>
            </a:r>
            <a:r>
              <a:rPr lang="sr-Latn-CS" sz="2200"/>
              <a:t>µ, и стандар</a:t>
            </a:r>
            <a:r>
              <a:rPr lang="sr-Cyrl-CS" sz="2200"/>
              <a:t>д</a:t>
            </a:r>
            <a:r>
              <a:rPr lang="sr-Latn-CS" sz="2200"/>
              <a:t>н</a:t>
            </a:r>
            <a:r>
              <a:rPr lang="sr-Cyrl-CS" sz="2200"/>
              <a:t>ог </a:t>
            </a:r>
            <a:r>
              <a:rPr lang="sr-Latn-CS" sz="2200"/>
              <a:t>одступањ</a:t>
            </a:r>
            <a:r>
              <a:rPr lang="sr-Cyrl-CS" sz="2200"/>
              <a:t>а </a:t>
            </a:r>
            <a:r>
              <a:rPr lang="sr-Latn-CS" sz="2200">
                <a:sym typeface="Symbol" pitchFamily="18" charset="2"/>
              </a:rPr>
              <a:t></a:t>
            </a:r>
            <a:endParaRPr lang="sr-Cyrl-CS" sz="2200">
              <a:sym typeface="Symbol" pitchFamily="18" charset="2"/>
            </a:endParaRPr>
          </a:p>
          <a:p>
            <a:pPr>
              <a:lnSpc>
                <a:spcPct val="90000"/>
              </a:lnSpc>
            </a:pPr>
            <a:r>
              <a:rPr lang="sr-Latn-CS" sz="2600"/>
              <a:t>Табеле </a:t>
            </a:r>
            <a:r>
              <a:rPr lang="sr-Cyrl-CS" sz="2600"/>
              <a:t>4</a:t>
            </a:r>
            <a:r>
              <a:rPr lang="sr-Latn-CS" sz="2600"/>
              <a:t>.1 и </a:t>
            </a:r>
            <a:r>
              <a:rPr lang="sr-Cyrl-CS" sz="2600"/>
              <a:t>4</a:t>
            </a:r>
            <a:r>
              <a:rPr lang="sr-Latn-CS" sz="2600"/>
              <a:t>.2 директно одговарају томе, ако означимо са </a:t>
            </a:r>
            <a:r>
              <a:rPr lang="sr-Latn-CS" sz="2600" i="1"/>
              <a:t>z</a:t>
            </a:r>
            <a:r>
              <a:rPr lang="sr-Latn-CS" sz="2600"/>
              <a:t> број стандардн</a:t>
            </a:r>
            <a:r>
              <a:rPr lang="sr-Cyrl-CS" sz="2600"/>
              <a:t>их</a:t>
            </a:r>
            <a:r>
              <a:rPr lang="sr-Latn-CS" sz="2600"/>
              <a:t> одступања изнад </a:t>
            </a:r>
            <a:r>
              <a:rPr lang="sr-Cyrl-CS" sz="2600"/>
              <a:t>средине</a:t>
            </a:r>
            <a:r>
              <a:rPr lang="sr-Latn-CS" sz="2600"/>
              <a:t>, а не нумеричку вредност променљиве. </a:t>
            </a:r>
            <a:endParaRPr lang="sr-Cyrl-CS" sz="2600"/>
          </a:p>
          <a:p>
            <a:pPr>
              <a:lnSpc>
                <a:spcPct val="90000"/>
              </a:lnSpc>
            </a:pPr>
            <a:r>
              <a:rPr lang="sr-Cyrl-CS" sz="2600"/>
              <a:t>Н</a:t>
            </a:r>
            <a:r>
              <a:rPr lang="sr-Latn-CS" sz="2600"/>
              <a:t>а пример, двостране 5% тачке Нормалне расподеле која има </a:t>
            </a:r>
            <a:r>
              <a:rPr lang="sr-Cyrl-CS" sz="2600"/>
              <a:t>средину </a:t>
            </a:r>
            <a:r>
              <a:rPr lang="sr-Latn-CS" sz="2600"/>
              <a:t>10 и стандардно одступање  5, образују се помоћу</a:t>
            </a:r>
            <a:endParaRPr lang="sr-Cyrl-CS" sz="2600"/>
          </a:p>
          <a:p>
            <a:pPr>
              <a:lnSpc>
                <a:spcPct val="90000"/>
              </a:lnSpc>
              <a:spcBef>
                <a:spcPct val="35000"/>
              </a:spcBef>
              <a:buFontTx/>
              <a:buNone/>
            </a:pPr>
            <a:r>
              <a:rPr lang="sr-Cyrl-CS" sz="2600"/>
              <a:t>	                                    и</a:t>
            </a:r>
          </a:p>
          <a:p>
            <a:pPr>
              <a:lnSpc>
                <a:spcPct val="90000"/>
              </a:lnSpc>
              <a:spcBef>
                <a:spcPct val="35000"/>
              </a:spcBef>
            </a:pPr>
            <a:r>
              <a:rPr lang="sr-Latn-CS" sz="2800"/>
              <a:t>вредност 1.96 се добија из </a:t>
            </a:r>
            <a:r>
              <a:rPr lang="sr-Cyrl-CS" sz="2800"/>
              <a:t>т</a:t>
            </a:r>
            <a:r>
              <a:rPr lang="sr-Latn-CS" sz="2800"/>
              <a:t>абеле </a:t>
            </a:r>
            <a:r>
              <a:rPr lang="sr-Cyrl-CS" sz="2800"/>
              <a:t>4</a:t>
            </a:r>
            <a:r>
              <a:rPr lang="sr-Latn-CS" sz="2800"/>
              <a:t>.2 </a:t>
            </a:r>
          </a:p>
        </p:txBody>
      </p:sp>
      <p:sp>
        <p:nvSpPr>
          <p:cNvPr id="836612" name="Rectangle 4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36613" name="Object 5"/>
          <p:cNvGraphicFramePr>
            <a:graphicFrameLocks noChangeAspect="1"/>
          </p:cNvGraphicFramePr>
          <p:nvPr/>
        </p:nvGraphicFramePr>
        <p:xfrm>
          <a:off x="788988" y="5311775"/>
          <a:ext cx="2833687" cy="458788"/>
        </p:xfrm>
        <a:graphic>
          <a:graphicData uri="http://schemas.openxmlformats.org/presentationml/2006/ole">
            <p:oleObj spid="_x0000_s836613" name="Equation" r:id="rId4" imgW="1002865" imgH="165028" progId="">
              <p:embed/>
            </p:oleObj>
          </a:graphicData>
        </a:graphic>
      </p:graphicFrame>
      <p:sp>
        <p:nvSpPr>
          <p:cNvPr id="836614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36615" name="Object 7"/>
          <p:cNvGraphicFramePr>
            <a:graphicFrameLocks noChangeAspect="1"/>
          </p:cNvGraphicFramePr>
          <p:nvPr/>
        </p:nvGraphicFramePr>
        <p:xfrm>
          <a:off x="4794250" y="5310188"/>
          <a:ext cx="3336925" cy="488950"/>
        </p:xfrm>
        <a:graphic>
          <a:graphicData uri="http://schemas.openxmlformats.org/presentationml/2006/ole">
            <p:oleObj spid="_x0000_s836615" name="Equation" r:id="rId5" imgW="1104421" imgH="165028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5A7B-701F-4DDB-8654-BDFD7D65C1D0}" type="slidenum">
              <a:rPr lang="en-US"/>
              <a:pPr/>
              <a:t>24</a:t>
            </a:fld>
            <a:endParaRPr lang="en-US"/>
          </a:p>
        </p:txBody>
      </p:sp>
      <p:sp>
        <p:nvSpPr>
          <p:cNvPr id="83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Особине Нормалне расподеле</a:t>
            </a:r>
            <a:endParaRPr lang="sr-Latn-CS"/>
          </a:p>
        </p:txBody>
      </p:sp>
      <p:sp>
        <p:nvSpPr>
          <p:cNvPr id="83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r-Latn-CS" sz="2400"/>
              <a:t>Узмимо Биномну променљиву са </a:t>
            </a:r>
            <a:r>
              <a:rPr lang="sr-Latn-CS" sz="2400" i="1"/>
              <a:t>n</a:t>
            </a:r>
            <a:r>
              <a:rPr lang="sr-Latn-CS" sz="2400"/>
              <a:t> = 3, могућ</a:t>
            </a:r>
            <a:r>
              <a:rPr lang="sr-Cyrl-CS" sz="2400"/>
              <a:t>их </a:t>
            </a:r>
            <a:r>
              <a:rPr lang="sr-Latn-CS" sz="2400"/>
              <a:t>вредности 0,</a:t>
            </a:r>
            <a:r>
              <a:rPr lang="sr-Cyrl-CS" sz="2400"/>
              <a:t> </a:t>
            </a:r>
            <a:r>
              <a:rPr lang="sr-Latn-CS" sz="2400"/>
              <a:t>1,</a:t>
            </a:r>
            <a:r>
              <a:rPr lang="sr-Cyrl-CS" sz="2400"/>
              <a:t> </a:t>
            </a:r>
            <a:r>
              <a:rPr lang="sr-Latn-CS" sz="2400"/>
              <a:t>2 и 3, и помно</a:t>
            </a:r>
            <a:r>
              <a:rPr lang="sr-Cyrl-CS" sz="2400"/>
              <a:t>ж</a:t>
            </a:r>
            <a:r>
              <a:rPr lang="sr-Latn-CS" sz="2400"/>
              <a:t>имо </a:t>
            </a:r>
            <a:r>
              <a:rPr lang="sr-Cyrl-CS" sz="2400"/>
              <a:t>их </a:t>
            </a:r>
            <a:r>
              <a:rPr lang="sr-Latn-CS" sz="2400"/>
              <a:t>са 2</a:t>
            </a:r>
            <a:endParaRPr lang="sr-Cyrl-CS" sz="2400"/>
          </a:p>
          <a:p>
            <a:pPr lvl="1">
              <a:lnSpc>
                <a:spcPct val="80000"/>
              </a:lnSpc>
            </a:pPr>
            <a:r>
              <a:rPr lang="sr-Cyrl-CS" sz="2000"/>
              <a:t>м</a:t>
            </a:r>
            <a:r>
              <a:rPr lang="sr-Latn-CS" sz="2000"/>
              <a:t>огу</a:t>
            </a:r>
            <a:r>
              <a:rPr lang="sr-Cyrl-CS" sz="2000"/>
              <a:t>ћ</a:t>
            </a:r>
            <a:r>
              <a:rPr lang="sr-Latn-CS" sz="2000"/>
              <a:t>е вредности су сада 0,</a:t>
            </a:r>
            <a:r>
              <a:rPr lang="sr-Cyrl-CS" sz="2000"/>
              <a:t> </a:t>
            </a:r>
            <a:r>
              <a:rPr lang="sr-Latn-CS" sz="2000"/>
              <a:t>2,</a:t>
            </a:r>
            <a:r>
              <a:rPr lang="sr-Cyrl-CS" sz="2000"/>
              <a:t> </a:t>
            </a:r>
            <a:r>
              <a:rPr lang="sr-Latn-CS" sz="2000"/>
              <a:t>4 и 6</a:t>
            </a:r>
            <a:endParaRPr lang="sr-Cyrl-CS" sz="2000"/>
          </a:p>
          <a:p>
            <a:pPr lvl="1">
              <a:lnSpc>
                <a:spcPct val="80000"/>
              </a:lnSpc>
            </a:pPr>
            <a:r>
              <a:rPr lang="sr-Latn-CS" sz="2000"/>
              <a:t>Биномна расподела са </a:t>
            </a:r>
            <a:r>
              <a:rPr lang="sr-Latn-CS" sz="2000" i="1"/>
              <a:t>n</a:t>
            </a:r>
            <a:r>
              <a:rPr lang="sr-Latn-CS" sz="2000"/>
              <a:t> = 6 такође има мог</a:t>
            </a:r>
            <a:r>
              <a:rPr lang="sr-Cyrl-CS" sz="2000"/>
              <a:t>у</a:t>
            </a:r>
            <a:r>
              <a:rPr lang="sr-Latn-CS" sz="2000"/>
              <a:t>ће вредности 1,</a:t>
            </a:r>
            <a:r>
              <a:rPr lang="sr-Cyrl-CS" sz="2000"/>
              <a:t> </a:t>
            </a:r>
            <a:r>
              <a:rPr lang="sr-Latn-CS" sz="2000"/>
              <a:t>3 и 5, па су расподеле различите и она коју смо добили није члан Нормалне фамилије</a:t>
            </a:r>
          </a:p>
          <a:p>
            <a:pPr>
              <a:lnSpc>
                <a:spcPct val="80000"/>
              </a:lnSpc>
            </a:pPr>
            <a:r>
              <a:rPr lang="sr-Latn-CS" sz="2400"/>
              <a:t>Видели смо да додавањем константе променљивој </a:t>
            </a:r>
            <a:r>
              <a:rPr lang="sr-Cyrl-CS" sz="2400"/>
              <a:t>са </a:t>
            </a:r>
            <a:r>
              <a:rPr lang="sr-Latn-CS" sz="2400"/>
              <a:t>Нормалн</a:t>
            </a:r>
            <a:r>
              <a:rPr lang="sr-Cyrl-CS" sz="2400"/>
              <a:t>ом </a:t>
            </a:r>
            <a:r>
              <a:rPr lang="sr-Latn-CS" sz="2400"/>
              <a:t>расподел</a:t>
            </a:r>
            <a:r>
              <a:rPr lang="sr-Cyrl-CS" sz="2400"/>
              <a:t>ом </a:t>
            </a:r>
            <a:r>
              <a:rPr lang="sr-Latn-CS" sz="2400"/>
              <a:t>добијамо друг</a:t>
            </a:r>
            <a:r>
              <a:rPr lang="sr-Cyrl-CS" sz="2400"/>
              <a:t>у </a:t>
            </a:r>
            <a:r>
              <a:rPr lang="sr-Latn-CS" sz="2400"/>
              <a:t>променљив</a:t>
            </a:r>
            <a:r>
              <a:rPr lang="sr-Cyrl-CS" sz="2400"/>
              <a:t>у </a:t>
            </a:r>
            <a:r>
              <a:rPr lang="sr-Latn-CS" sz="2400"/>
              <a:t>кој</a:t>
            </a:r>
            <a:r>
              <a:rPr lang="sr-Cyrl-CS" sz="2400"/>
              <a:t>а </a:t>
            </a:r>
            <a:r>
              <a:rPr lang="sr-Latn-CS" sz="2400"/>
              <a:t>прат</a:t>
            </a:r>
            <a:r>
              <a:rPr lang="sr-Cyrl-CS" sz="2400"/>
              <a:t>и </a:t>
            </a:r>
            <a:r>
              <a:rPr lang="sr-Latn-CS" sz="2400"/>
              <a:t>Нормалну расподелу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sr-Latn-CS" sz="2400"/>
              <a:t>Aко </a:t>
            </a:r>
            <a:r>
              <a:rPr lang="sr-Cyrl-CS" sz="2400"/>
              <a:t>саберемо </a:t>
            </a:r>
            <a:r>
              <a:rPr lang="sr-Latn-CS" sz="2400"/>
              <a:t>заједно две променљиве </a:t>
            </a:r>
            <a:r>
              <a:rPr lang="sr-Cyrl-CS" sz="2400"/>
              <a:t>са </a:t>
            </a:r>
            <a:r>
              <a:rPr lang="sr-Latn-CS" sz="2400"/>
              <a:t>Нормалн</a:t>
            </a:r>
            <a:r>
              <a:rPr lang="sr-Cyrl-CS" sz="2400"/>
              <a:t>ом </a:t>
            </a:r>
            <a:r>
              <a:rPr lang="sr-Latn-CS" sz="2400"/>
              <a:t>расподел</a:t>
            </a:r>
            <a:r>
              <a:rPr lang="sr-Cyrl-CS" sz="2400"/>
              <a:t>ом</a:t>
            </a:r>
            <a:r>
              <a:rPr lang="sr-Latn-CS" sz="2400"/>
              <a:t>, </a:t>
            </a:r>
            <a:r>
              <a:rPr lang="sr-Cyrl-CS" sz="2400"/>
              <a:t>ч</a:t>
            </a:r>
            <a:r>
              <a:rPr lang="sr-Latn-CS" sz="2400"/>
              <a:t>ак и са разли</a:t>
            </a:r>
            <a:r>
              <a:rPr lang="sr-Cyrl-CS" sz="2400"/>
              <a:t>ч</a:t>
            </a:r>
            <a:r>
              <a:rPr lang="sr-Latn-CS" sz="2400"/>
              <a:t>итим </a:t>
            </a:r>
            <a:r>
              <a:rPr lang="sr-Cyrl-CS" sz="2400"/>
              <a:t>срединама </a:t>
            </a:r>
            <a:r>
              <a:rPr lang="sr-Latn-CS" sz="2400"/>
              <a:t>и варијансама, </a:t>
            </a:r>
            <a:r>
              <a:rPr lang="sr-Cyrl-CS" sz="2400"/>
              <a:t>сума </a:t>
            </a:r>
            <a:r>
              <a:rPr lang="sr-Latn-CS" sz="2400"/>
              <a:t>прати Нормалну расподелу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sr-Latn-CS" sz="2400"/>
              <a:t>Разлика између две променљиве </a:t>
            </a:r>
            <a:r>
              <a:rPr lang="sr-Cyrl-CS" sz="2400"/>
              <a:t>са </a:t>
            </a:r>
            <a:r>
              <a:rPr lang="sr-Latn-CS" sz="2400"/>
              <a:t>Нормалн</a:t>
            </a:r>
            <a:r>
              <a:rPr lang="sr-Cyrl-CS" sz="2400"/>
              <a:t>ом </a:t>
            </a:r>
            <a:r>
              <a:rPr lang="sr-Latn-CS" sz="2400"/>
              <a:t>расподел</a:t>
            </a:r>
            <a:r>
              <a:rPr lang="sr-Cyrl-CS" sz="2400"/>
              <a:t>ом </a:t>
            </a:r>
            <a:r>
              <a:rPr lang="sr-Latn-CS" sz="2400"/>
              <a:t>такође прати Нормалну расподелу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2DB1-57A1-4926-99CC-9050EBD7DAA5}" type="slidenum">
              <a:rPr lang="en-US"/>
              <a:pPr/>
              <a:t>25</a:t>
            </a:fld>
            <a:endParaRPr lang="en-US"/>
          </a:p>
        </p:txBody>
      </p:sp>
      <p:sp>
        <p:nvSpPr>
          <p:cNvPr id="84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600"/>
              <a:t>Расподела висине у узорку од 1749 трудних </a:t>
            </a:r>
            <a:r>
              <a:rPr lang="sr-Cyrl-CS" sz="2600"/>
              <a:t>ж</a:t>
            </a:r>
            <a:r>
              <a:rPr lang="sr-Latn-CS" sz="2600"/>
              <a:t>ена (подаци</a:t>
            </a:r>
            <a:r>
              <a:rPr lang="sr-Cyrl-CS" sz="2600"/>
              <a:t> </a:t>
            </a:r>
            <a:r>
              <a:rPr lang="sr-Latn-CS" sz="2600"/>
              <a:t>из Brooke и други 1989) </a:t>
            </a:r>
          </a:p>
        </p:txBody>
      </p:sp>
      <p:sp>
        <p:nvSpPr>
          <p:cNvPr id="84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40708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9388" y="1423988"/>
            <a:ext cx="6537325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ECCB8-B8D6-4344-9F5C-F6E3873A4EB7}" type="slidenum">
              <a:rPr lang="en-US"/>
              <a:pPr/>
              <a:t>26</a:t>
            </a:fld>
            <a:endParaRPr lang="en-US"/>
          </a:p>
        </p:txBody>
      </p:sp>
      <p:sp>
        <p:nvSpPr>
          <p:cNvPr id="84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600"/>
              <a:t>Расподела серума триглицерида и log</a:t>
            </a:r>
            <a:r>
              <a:rPr lang="sr-Latn-CS" sz="2600" baseline="-25000"/>
              <a:t>10</a:t>
            </a:r>
            <a:r>
              <a:rPr lang="sr-Latn-CS" sz="2600"/>
              <a:t> триглицерида у крви из постељице 282 беба, која одговара кривама Нормалне расподеле </a:t>
            </a:r>
          </a:p>
        </p:txBody>
      </p:sp>
      <p:sp>
        <p:nvSpPr>
          <p:cNvPr id="84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42756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363" y="2130425"/>
            <a:ext cx="8961437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CAB28-77C9-44A1-A9A6-98B2E3256D85}" type="slidenum">
              <a:rPr lang="en-US"/>
              <a:pPr/>
              <a:t>27</a:t>
            </a:fld>
            <a:endParaRPr lang="en-US"/>
          </a:p>
        </p:txBody>
      </p:sp>
      <p:sp>
        <p:nvSpPr>
          <p:cNvPr id="84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Особине Нормалне расподеле</a:t>
            </a:r>
            <a:endParaRPr lang="sr-Latn-CS"/>
          </a:p>
        </p:txBody>
      </p:sp>
      <p:sp>
        <p:nvSpPr>
          <p:cNvPr id="84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sr-Latn-CS" sz="2000"/>
              <a:t>Aко лог</a:t>
            </a:r>
            <a:r>
              <a:rPr lang="sr-Cyrl-CS" sz="2000"/>
              <a:t>а</a:t>
            </a:r>
            <a:r>
              <a:rPr lang="sr-Latn-CS" sz="2000"/>
              <a:t>ритам  случајне променљиве прати Нормалну расподелу</a:t>
            </a:r>
            <a:endParaRPr lang="sr-Cyrl-CS" sz="2000"/>
          </a:p>
          <a:p>
            <a:pPr lvl="1">
              <a:lnSpc>
                <a:spcPct val="85000"/>
              </a:lnSpc>
            </a:pPr>
            <a:r>
              <a:rPr lang="sr-Latn-CS" sz="1800"/>
              <a:t>сама случајна променљива прати </a:t>
            </a:r>
            <a:r>
              <a:rPr lang="sr-Latn-CS" sz="1800" b="1"/>
              <a:t>Lогнормалну расподелу</a:t>
            </a:r>
            <a:endParaRPr lang="sr-Cyrl-CS" sz="1800" b="1"/>
          </a:p>
          <a:p>
            <a:pPr>
              <a:lnSpc>
                <a:spcPct val="85000"/>
              </a:lnSpc>
            </a:pPr>
            <a:r>
              <a:rPr lang="sr-Latn-CS" sz="2000"/>
              <a:t>Често желимо да променимо скалу на којој анализирамо податке како бисмо добили Нормалну расподелу</a:t>
            </a:r>
            <a:endParaRPr lang="sr-Cyrl-CS" sz="2000"/>
          </a:p>
          <a:p>
            <a:pPr>
              <a:lnSpc>
                <a:spcPct val="85000"/>
              </a:lnSpc>
            </a:pPr>
            <a:r>
              <a:rPr lang="sr-Latn-CS" sz="2000"/>
              <a:t>Овај процес анализе зовемо математичка  функција података, </a:t>
            </a:r>
            <a:r>
              <a:rPr lang="sr-Cyrl-CS" sz="2000"/>
              <a:t>пре него</a:t>
            </a:r>
            <a:r>
              <a:rPr lang="sr-Latn-CS" sz="2000"/>
              <a:t> </a:t>
            </a:r>
            <a:r>
              <a:rPr lang="sr-Latn-CS" sz="2000" b="1"/>
              <a:t>тран</a:t>
            </a:r>
            <a:r>
              <a:rPr lang="sr-Cyrl-CS" sz="2000" b="1"/>
              <a:t>с</a:t>
            </a:r>
            <a:r>
              <a:rPr lang="sr-Latn-CS" sz="2000" b="1"/>
              <a:t>формација </a:t>
            </a:r>
            <a:r>
              <a:rPr lang="sr-Cyrl-CS" sz="2000"/>
              <a:t>(</a:t>
            </a:r>
            <a:r>
              <a:rPr lang="sr-Latn-CS" sz="2000" b="1"/>
              <a:t>transformation</a:t>
            </a:r>
            <a:r>
              <a:rPr lang="sr-Cyrl-CS" sz="2000"/>
              <a:t>) </a:t>
            </a:r>
            <a:r>
              <a:rPr lang="sr-Latn-CS" sz="2000"/>
              <a:t>података</a:t>
            </a:r>
            <a:endParaRPr lang="sr-Cyrl-CS" sz="2000"/>
          </a:p>
          <a:p>
            <a:pPr>
              <a:lnSpc>
                <a:spcPct val="85000"/>
              </a:lnSpc>
            </a:pPr>
            <a:r>
              <a:rPr lang="sr-Latn-CS" sz="2000"/>
              <a:t>Lог</a:t>
            </a:r>
            <a:r>
              <a:rPr lang="sr-Cyrl-CS" sz="2000"/>
              <a:t>а</a:t>
            </a:r>
            <a:r>
              <a:rPr lang="sr-Latn-CS" sz="2000"/>
              <a:t>ритам је трансформација која се најчешће користи, квадратни корен и реципрочна вредност су друг</a:t>
            </a:r>
            <a:r>
              <a:rPr lang="sr-Cyrl-CS" sz="2000"/>
              <a:t>е трансформације </a:t>
            </a:r>
          </a:p>
          <a:p>
            <a:pPr>
              <a:lnSpc>
                <a:spcPct val="85000"/>
              </a:lnSpc>
            </a:pPr>
            <a:r>
              <a:rPr lang="sr-Latn-CS" sz="2000"/>
              <a:t>На пример, често желимо да одредимо 2.5-ти и 97.5-ти центил, који заједно чине 95% посматрања. </a:t>
            </a:r>
            <a:endParaRPr lang="sr-Cyrl-CS" sz="2000"/>
          </a:p>
          <a:p>
            <a:pPr>
              <a:lnSpc>
                <a:spcPct val="85000"/>
              </a:lnSpc>
            </a:pPr>
            <a:r>
              <a:rPr lang="sr-Latn-CS" sz="2000"/>
              <a:t>За Нормалну расподелу, ово се може израчунати </a:t>
            </a:r>
            <a:r>
              <a:rPr lang="sr-Cyrl-CS" sz="2000"/>
              <a:t>преко</a:t>
            </a:r>
          </a:p>
          <a:p>
            <a:pPr>
              <a:lnSpc>
                <a:spcPct val="85000"/>
              </a:lnSpc>
            </a:pPr>
            <a:r>
              <a:rPr lang="sr-Latn-CS" sz="2000"/>
              <a:t>Mо</a:t>
            </a:r>
            <a:r>
              <a:rPr lang="sr-Cyrl-CS" sz="2000"/>
              <a:t>ж</a:t>
            </a:r>
            <a:r>
              <a:rPr lang="sr-Latn-CS" sz="2000"/>
              <a:t>емо да трансформишемо податке тако да расподела буде Нормална, израчунамо центиле, и онда трансформишемо назад у оригиналну скалу</a:t>
            </a:r>
          </a:p>
        </p:txBody>
      </p:sp>
      <p:sp>
        <p:nvSpPr>
          <p:cNvPr id="8448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44805" name="Object 5"/>
          <p:cNvGraphicFramePr>
            <a:graphicFrameLocks noChangeAspect="1"/>
          </p:cNvGraphicFramePr>
          <p:nvPr/>
        </p:nvGraphicFramePr>
        <p:xfrm>
          <a:off x="7551738" y="4897438"/>
          <a:ext cx="1063625" cy="373062"/>
        </p:xfrm>
        <a:graphic>
          <a:graphicData uri="http://schemas.openxmlformats.org/presentationml/2006/ole">
            <p:oleObj spid="_x0000_s844805" name="Equation" r:id="rId4" imgW="545863" imgH="190417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8A2B-5B98-4114-A8AD-E0D10ACA29C4}" type="slidenum">
              <a:rPr lang="en-US"/>
              <a:pPr/>
              <a:t>28</a:t>
            </a:fld>
            <a:endParaRPr lang="en-US"/>
          </a:p>
        </p:txBody>
      </p:sp>
      <p:sp>
        <p:nvSpPr>
          <p:cNvPr id="84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/>
              <a:t>Mерења серумских триглицерида у крви из пупчане врпце 282 беб</a:t>
            </a:r>
            <a:r>
              <a:rPr lang="sr-Cyrl-CS" sz="3600"/>
              <a:t>е</a:t>
            </a:r>
            <a:r>
              <a:rPr lang="sr-Latn-CS" sz="3600"/>
              <a:t> </a:t>
            </a:r>
          </a:p>
        </p:txBody>
      </p:sp>
      <p:graphicFrame>
        <p:nvGraphicFramePr>
          <p:cNvPr id="846851" name="Object 3"/>
          <p:cNvGraphicFramePr>
            <a:graphicFrameLocks noChangeAspect="1"/>
          </p:cNvGraphicFramePr>
          <p:nvPr>
            <p:ph idx="1"/>
          </p:nvPr>
        </p:nvGraphicFramePr>
        <p:xfrm>
          <a:off x="2530475" y="1311275"/>
          <a:ext cx="3783013" cy="5132388"/>
        </p:xfrm>
        <a:graphic>
          <a:graphicData uri="http://schemas.openxmlformats.org/presentationml/2006/ole">
            <p:oleObj spid="_x0000_s846851" name="Document" r:id="rId4" imgW="6352736" imgH="8619837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5FEFF-53DD-46AF-8077-0666EB72681C}" type="slidenum">
              <a:rPr lang="en-US"/>
              <a:pPr/>
              <a:t>29</a:t>
            </a:fld>
            <a:endParaRPr lang="en-US"/>
          </a:p>
        </p:txBody>
      </p:sp>
      <p:sp>
        <p:nvSpPr>
          <p:cNvPr id="84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Особине Нормалне расподеле</a:t>
            </a:r>
            <a:endParaRPr lang="sr-Latn-CS"/>
          </a:p>
        </p:txBody>
      </p:sp>
      <p:sp>
        <p:nvSpPr>
          <p:cNvPr id="84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400"/>
              <a:t>Средина </a:t>
            </a:r>
            <a:r>
              <a:rPr lang="sr-Latn-CS" sz="2400"/>
              <a:t>је 0.51</a:t>
            </a:r>
            <a:r>
              <a:rPr lang="sr-Cyrl-CS" sz="2400"/>
              <a:t>, </a:t>
            </a:r>
            <a:r>
              <a:rPr lang="sr-Latn-CS" sz="2400"/>
              <a:t>а стандардн</a:t>
            </a:r>
            <a:r>
              <a:rPr lang="sr-Cyrl-CS" sz="2400"/>
              <a:t>о </a:t>
            </a:r>
            <a:r>
              <a:rPr lang="sr-Latn-CS" sz="2400"/>
              <a:t>одступање </a:t>
            </a:r>
            <a:r>
              <a:rPr lang="sr-Cyrl-CS" sz="2400"/>
              <a:t>је </a:t>
            </a:r>
            <a:r>
              <a:rPr lang="sr-Latn-CS" sz="2400"/>
              <a:t>0.22. </a:t>
            </a:r>
            <a:endParaRPr lang="sr-Cyrl-CS" sz="2400"/>
          </a:p>
          <a:p>
            <a:r>
              <a:rPr lang="sr-Cyrl-CS" sz="2400"/>
              <a:t>Средина </a:t>
            </a:r>
            <a:r>
              <a:rPr lang="sr-Latn-CS" sz="2400"/>
              <a:t>за log</a:t>
            </a:r>
            <a:r>
              <a:rPr lang="sr-Latn-CS" sz="2400" baseline="-25000"/>
              <a:t>10</a:t>
            </a:r>
            <a:r>
              <a:rPr lang="sr-Latn-CS" sz="2400"/>
              <a:t> трансформисан</a:t>
            </a:r>
            <a:r>
              <a:rPr lang="sr-Cyrl-CS" sz="2400"/>
              <a:t>их </a:t>
            </a:r>
            <a:r>
              <a:rPr lang="sr-Latn-CS" sz="2400"/>
              <a:t>подат</a:t>
            </a:r>
            <a:r>
              <a:rPr lang="sr-Cyrl-CS" sz="2400"/>
              <a:t>а</a:t>
            </a:r>
            <a:r>
              <a:rPr lang="sr-Latn-CS" sz="2400"/>
              <a:t>ка је 0.33</a:t>
            </a:r>
            <a:r>
              <a:rPr lang="sr-Cyrl-CS" sz="2400"/>
              <a:t>, и стандардно одступање </a:t>
            </a:r>
            <a:r>
              <a:rPr lang="sr-Latn-CS" sz="2400"/>
              <a:t>је 0.17</a:t>
            </a:r>
            <a:endParaRPr lang="sr-Cyrl-CS" sz="2400"/>
          </a:p>
          <a:p>
            <a:r>
              <a:rPr lang="sr-Cyrl-CS" sz="2400"/>
              <a:t>Ш</a:t>
            </a:r>
            <a:r>
              <a:rPr lang="sr-Latn-CS" sz="2400"/>
              <a:t>та се дешава ако </a:t>
            </a:r>
            <a:r>
              <a:rPr lang="sr-Cyrl-CS" sz="2400"/>
              <a:t>извршимо трансформацију у</a:t>
            </a:r>
            <a:r>
              <a:rPr lang="sr-Latn-CS" sz="2400"/>
              <a:t>назад помоћу антило</a:t>
            </a:r>
            <a:r>
              <a:rPr lang="sr-Cyrl-CS" sz="2400"/>
              <a:t>гаритма (</a:t>
            </a:r>
            <a:r>
              <a:rPr lang="sr-Latn-CS" sz="2400" i="1"/>
              <a:t>antilog</a:t>
            </a:r>
            <a:r>
              <a:rPr lang="sr-Cyrl-CS" sz="2400"/>
              <a:t>)</a:t>
            </a:r>
            <a:r>
              <a:rPr lang="sr-Latn-CS" sz="2400"/>
              <a:t>? </a:t>
            </a:r>
            <a:endParaRPr lang="sr-Cyrl-CS" sz="2400"/>
          </a:p>
          <a:p>
            <a:r>
              <a:rPr lang="sr-Latn-CS" sz="2400"/>
              <a:t>Антилогаритам се користи да означи функцију инверзну логаритму (експоненцијална функција, односно степеновање)</a:t>
            </a:r>
            <a:endParaRPr lang="sr-Cyrl-CS" sz="2400"/>
          </a:p>
          <a:p>
            <a:r>
              <a:rPr lang="sr-Latn-CS" sz="2400"/>
              <a:t>Пише се као antilogb(n) и значи исто што и b</a:t>
            </a:r>
            <a:r>
              <a:rPr lang="sr-Latn-CS" sz="2400" baseline="30000"/>
              <a:t>n</a:t>
            </a:r>
            <a:endParaRPr lang="sr-Cyrl-CS" sz="2400" baseline="30000"/>
          </a:p>
          <a:p>
            <a:r>
              <a:rPr lang="sr-Cyrl-CS" sz="2400"/>
              <a:t>Према томе з</a:t>
            </a:r>
            <a:r>
              <a:rPr lang="sr-Latn-CS" sz="2400"/>
              <a:t>а </a:t>
            </a:r>
            <a:r>
              <a:rPr lang="sr-Cyrl-CS" sz="2400"/>
              <a:t>средину</a:t>
            </a:r>
            <a:r>
              <a:rPr lang="sr-Latn-CS" sz="2400"/>
              <a:t>, добијамо</a:t>
            </a:r>
            <a:r>
              <a:rPr lang="sr-Cyrl-CS" sz="2400"/>
              <a:t> </a:t>
            </a:r>
          </a:p>
          <a:p>
            <a:r>
              <a:rPr lang="sr-Latn-CS" sz="2400"/>
              <a:t>Ово је мање од </a:t>
            </a:r>
            <a:r>
              <a:rPr lang="sr-Cyrl-CS" sz="2400"/>
              <a:t>средине сировог (</a:t>
            </a:r>
            <a:r>
              <a:rPr lang="sr-Latn-CS" sz="2400"/>
              <a:t>непретвореног</a:t>
            </a:r>
            <a:r>
              <a:rPr lang="sr-Cyrl-CS" sz="2400"/>
              <a:t>) </a:t>
            </a:r>
            <a:r>
              <a:rPr lang="sr-Latn-CS" sz="2400"/>
              <a:t>податка</a:t>
            </a:r>
          </a:p>
        </p:txBody>
      </p:sp>
      <p:sp>
        <p:nvSpPr>
          <p:cNvPr id="8489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48901" name="Object 5"/>
          <p:cNvGraphicFramePr>
            <a:graphicFrameLocks noChangeAspect="1"/>
          </p:cNvGraphicFramePr>
          <p:nvPr/>
        </p:nvGraphicFramePr>
        <p:xfrm>
          <a:off x="5865813" y="5170488"/>
          <a:ext cx="1785937" cy="425450"/>
        </p:xfrm>
        <a:graphic>
          <a:graphicData uri="http://schemas.openxmlformats.org/presentationml/2006/ole">
            <p:oleObj spid="_x0000_s848901" name="Equation" r:id="rId4" imgW="799753" imgH="190417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B6F8D-FCE4-4507-99FD-6457C2405C37}" type="slidenum">
              <a:rPr lang="en-US"/>
              <a:pPr/>
              <a:t>3</a:t>
            </a:fld>
            <a:endParaRPr lang="en-US"/>
          </a:p>
        </p:txBody>
      </p:sp>
      <p:sp>
        <p:nvSpPr>
          <p:cNvPr id="79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Вероватноћа </a:t>
            </a:r>
            <a:r>
              <a:rPr lang="sr-Cyrl-CS" sz="3600"/>
              <a:t>непрекидних </a:t>
            </a:r>
            <a:r>
              <a:rPr lang="en-GB" sz="3600"/>
              <a:t>променљив</a:t>
            </a:r>
            <a:r>
              <a:rPr lang="sr-Cyrl-CS" sz="3600"/>
              <a:t>их</a:t>
            </a:r>
            <a:endParaRPr lang="sr-Latn-CS" sz="3600"/>
          </a:p>
        </p:txBody>
      </p:sp>
      <p:sp>
        <p:nvSpPr>
          <p:cNvPr id="79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400"/>
              <a:t>За </a:t>
            </a:r>
            <a:r>
              <a:rPr lang="sr-Cyrl-CS" sz="2400"/>
              <a:t>непрекидну </a:t>
            </a:r>
            <a:r>
              <a:rPr lang="sr-Latn-CS" sz="2400"/>
              <a:t>променљиву, као што је висина, скуп могућих вредности је неограничен и вероватноћа било које одређене вредности је нула</a:t>
            </a:r>
            <a:r>
              <a:rPr lang="sr-Cyrl-CS" sz="2400"/>
              <a:t> </a:t>
            </a:r>
          </a:p>
          <a:p>
            <a:r>
              <a:rPr lang="sr-Latn-CS" sz="2400"/>
              <a:t>Aко је </a:t>
            </a:r>
            <a:r>
              <a:rPr lang="sr-Latn-CS" sz="2400" i="1"/>
              <a:t>p</a:t>
            </a:r>
            <a:r>
              <a:rPr lang="sr-Latn-CS" sz="2400"/>
              <a:t> пропорција појединаца у популацији чије су вредности између датих граница, а ми изаберемо неку особу случајно, </a:t>
            </a:r>
            <a:endParaRPr lang="sr-Cyrl-CS" sz="2400"/>
          </a:p>
          <a:p>
            <a:pPr lvl="1"/>
            <a:r>
              <a:rPr lang="sr-Latn-CS" sz="2000"/>
              <a:t>вероватноћа да ћемо изабрати особу која се налази у оквиру ових граница је једнака </a:t>
            </a:r>
            <a:r>
              <a:rPr lang="sr-Latn-CS" sz="2000" i="1"/>
              <a:t>p</a:t>
            </a:r>
            <a:endParaRPr lang="sr-Cyrl-CS" sz="2000" i="1"/>
          </a:p>
          <a:p>
            <a:r>
              <a:rPr lang="sr-Latn-CS" sz="2400"/>
              <a:t>Ово произилази из наше дефиниције вероватноће, да је избор сваког поједи</a:t>
            </a:r>
            <a:r>
              <a:rPr lang="sr-Cyrl-CS" sz="2400"/>
              <a:t>н</a:t>
            </a:r>
            <a:r>
              <a:rPr lang="sr-Latn-CS" sz="2400"/>
              <a:t>ца </a:t>
            </a:r>
            <a:r>
              <a:rPr lang="sr-Cyrl-CS" sz="2400"/>
              <a:t>под</a:t>
            </a:r>
            <a:r>
              <a:rPr lang="sr-Latn-CS" sz="2400"/>
              <a:t>једнако могућ</a:t>
            </a:r>
            <a:endParaRPr lang="sr-Cyrl-CS" sz="2400"/>
          </a:p>
          <a:p>
            <a:r>
              <a:rPr lang="sr-Latn-CS" sz="2400"/>
              <a:t>Проблем је налажење и давање вредности овој вероватноћи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FB25-A4D7-4D64-BBE4-4918CEFACFFF}" type="slidenum">
              <a:rPr lang="en-US"/>
              <a:pPr/>
              <a:t>30</a:t>
            </a:fld>
            <a:endParaRPr lang="en-US"/>
          </a:p>
        </p:txBody>
      </p:sp>
      <p:sp>
        <p:nvSpPr>
          <p:cNvPr id="85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Особине Нормалне расподеле</a:t>
            </a:r>
            <a:endParaRPr lang="sr-Latn-CS"/>
          </a:p>
        </p:txBody>
      </p:sp>
      <p:sp>
        <p:nvSpPr>
          <p:cNvPr id="85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/>
              <a:t>Aнтилог</a:t>
            </a:r>
            <a:r>
              <a:rPr lang="sr-Cyrl-CS"/>
              <a:t>аритам средине логаритма </a:t>
            </a:r>
            <a:r>
              <a:rPr lang="sr-Latn-CS"/>
              <a:t>није исто што и нетрансформисана аритметичка </a:t>
            </a:r>
            <a:r>
              <a:rPr lang="sr-Cyrl-CS"/>
              <a:t>средина</a:t>
            </a:r>
          </a:p>
          <a:p>
            <a:r>
              <a:rPr lang="sr-Cyrl-CS"/>
              <a:t>О</a:t>
            </a:r>
            <a:r>
              <a:rPr lang="sr-Latn-CS"/>
              <a:t>в</a:t>
            </a:r>
            <a:r>
              <a:rPr lang="sr-Cyrl-CS"/>
              <a:t>о </a:t>
            </a:r>
            <a:r>
              <a:rPr lang="sr-Latn-CS"/>
              <a:t>је </a:t>
            </a:r>
            <a:r>
              <a:rPr lang="sr-Latn-CS" b="1"/>
              <a:t>геометријска </a:t>
            </a:r>
            <a:r>
              <a:rPr lang="sr-Cyrl-CS" b="1"/>
              <a:t>средина</a:t>
            </a:r>
            <a:r>
              <a:rPr lang="sr-Cyrl-CS"/>
              <a:t> (</a:t>
            </a:r>
            <a:r>
              <a:rPr lang="sr-Latn-CS" b="1"/>
              <a:t>geometric mean</a:t>
            </a:r>
            <a:r>
              <a:rPr lang="sr-Cyrl-CS"/>
              <a:t>)</a:t>
            </a:r>
          </a:p>
          <a:p>
            <a:pPr lvl="1"/>
            <a:r>
              <a:rPr lang="sr-Latn-CS"/>
              <a:t>која је </a:t>
            </a:r>
            <a:r>
              <a:rPr lang="sr-Latn-CS" i="1"/>
              <a:t>n</a:t>
            </a:r>
            <a:r>
              <a:rPr lang="sr-Cyrl-CS"/>
              <a:t>-</a:t>
            </a:r>
            <a:r>
              <a:rPr lang="sr-Latn-CS"/>
              <a:t>ти корен прои</a:t>
            </a:r>
            <a:r>
              <a:rPr lang="sr-Cyrl-CS"/>
              <a:t>з</a:t>
            </a:r>
            <a:r>
              <a:rPr lang="sr-Latn-CS"/>
              <a:t>вода посматрања</a:t>
            </a:r>
          </a:p>
          <a:p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3BD01-0190-4DF8-993E-D3108ECC57D6}" type="slidenum">
              <a:rPr lang="en-US"/>
              <a:pPr/>
              <a:t>31</a:t>
            </a:fld>
            <a:endParaRPr lang="en-US"/>
          </a:p>
        </p:txBody>
      </p:sp>
      <p:sp>
        <p:nvSpPr>
          <p:cNvPr id="85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Особине Нормалне расподеле</a:t>
            </a:r>
            <a:endParaRPr lang="sr-Latn-CS"/>
          </a:p>
        </p:txBody>
      </p:sp>
      <p:sp>
        <p:nvSpPr>
          <p:cNvPr id="85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400"/>
              <a:t>Aко </a:t>
            </a:r>
            <a:r>
              <a:rPr lang="sr-Cyrl-CS" sz="2400"/>
              <a:t>саберемо логаритме </a:t>
            </a:r>
            <a:r>
              <a:rPr lang="sr-Latn-CS" sz="2400"/>
              <a:t>посматрања добијамо</a:t>
            </a:r>
            <a:r>
              <a:rPr lang="sr-Cyrl-CS" sz="2400"/>
              <a:t> логаритам </a:t>
            </a:r>
            <a:r>
              <a:rPr lang="sr-Latn-CS" sz="2400"/>
              <a:t>њихових производа</a:t>
            </a:r>
            <a:endParaRPr lang="sr-Cyrl-CS" sz="2400"/>
          </a:p>
          <a:p>
            <a:pPr>
              <a:lnSpc>
                <a:spcPct val="90000"/>
              </a:lnSpc>
              <a:buFontTx/>
              <a:buNone/>
            </a:pPr>
            <a:r>
              <a:rPr lang="sr-Latn-CS" sz="2400"/>
              <a:t> </a:t>
            </a:r>
          </a:p>
          <a:p>
            <a:pPr>
              <a:lnSpc>
                <a:spcPct val="90000"/>
              </a:lnSpc>
            </a:pPr>
            <a:r>
              <a:rPr lang="sr-Latn-CS" sz="2400"/>
              <a:t>Aко </a:t>
            </a:r>
            <a:r>
              <a:rPr lang="sr-Cyrl-CS" sz="2400"/>
              <a:t>одузмемо логаритме </a:t>
            </a:r>
            <a:r>
              <a:rPr lang="sr-Latn-CS" sz="2400"/>
              <a:t>посматрања добијамо</a:t>
            </a:r>
            <a:r>
              <a:rPr lang="sr-Cyrl-CS" sz="2400"/>
              <a:t> логаритам </a:t>
            </a:r>
            <a:r>
              <a:rPr lang="sr-Latn-CS" sz="2400"/>
              <a:t>њихових </a:t>
            </a:r>
            <a:r>
              <a:rPr lang="sr-Cyrl-CS" sz="2400"/>
              <a:t>количника</a:t>
            </a:r>
            <a:r>
              <a:rPr lang="sr-Latn-CS" sz="2400"/>
              <a:t>. </a:t>
            </a:r>
            <a:endParaRPr lang="sr-Cyrl-CS" sz="2400"/>
          </a:p>
          <a:p>
            <a:pPr>
              <a:lnSpc>
                <a:spcPct val="90000"/>
              </a:lnSpc>
              <a:buFontTx/>
              <a:buNone/>
            </a:pPr>
            <a:endParaRPr lang="sr-Latn-CS" sz="2400"/>
          </a:p>
          <a:p>
            <a:pPr>
              <a:lnSpc>
                <a:spcPct val="90000"/>
              </a:lnSpc>
            </a:pPr>
            <a:r>
              <a:rPr lang="sr-Latn-CS" sz="2400"/>
              <a:t>Aко помножимо </a:t>
            </a:r>
            <a:r>
              <a:rPr lang="sr-Cyrl-CS" sz="2400"/>
              <a:t>логаритам </a:t>
            </a:r>
            <a:r>
              <a:rPr lang="sr-Latn-CS" sz="2400"/>
              <a:t>броја </a:t>
            </a:r>
            <a:r>
              <a:rPr lang="sr-Cyrl-CS" sz="2400"/>
              <a:t>са </a:t>
            </a:r>
            <a:r>
              <a:rPr lang="sr-Latn-CS" sz="2400"/>
              <a:t>другим бројем, добијамо </a:t>
            </a:r>
            <a:r>
              <a:rPr lang="sr-Cyrl-CS" sz="2400"/>
              <a:t>логаритам </a:t>
            </a:r>
            <a:r>
              <a:rPr lang="sr-Latn-CS" sz="2400"/>
              <a:t>првог </a:t>
            </a:r>
            <a:r>
              <a:rPr lang="sr-Cyrl-CS" sz="2400"/>
              <a:t>броја </a:t>
            </a:r>
            <a:r>
              <a:rPr lang="sr-Latn-CS" sz="2400"/>
              <a:t>подигнут </a:t>
            </a:r>
            <a:r>
              <a:rPr lang="sr-Cyrl-CS" sz="2400"/>
              <a:t>на степен </a:t>
            </a:r>
            <a:r>
              <a:rPr lang="sr-Latn-CS" sz="2400"/>
              <a:t>другог</a:t>
            </a:r>
            <a:r>
              <a:rPr lang="sr-Cyrl-CS" sz="2400"/>
              <a:t> броја</a:t>
            </a:r>
          </a:p>
          <a:p>
            <a:pPr>
              <a:lnSpc>
                <a:spcPct val="90000"/>
              </a:lnSpc>
              <a:buFontTx/>
              <a:buNone/>
            </a:pPr>
            <a:endParaRPr lang="sr-Latn-CS" sz="2400"/>
          </a:p>
          <a:p>
            <a:pPr>
              <a:lnSpc>
                <a:spcPct val="90000"/>
              </a:lnSpc>
            </a:pPr>
            <a:r>
              <a:rPr lang="sr-Cyrl-CS" sz="2400"/>
              <a:t>А</a:t>
            </a:r>
            <a:r>
              <a:rPr lang="sr-Latn-CS" sz="2400"/>
              <a:t>ко поделимо </a:t>
            </a:r>
            <a:r>
              <a:rPr lang="sr-Cyrl-CS" sz="2400"/>
              <a:t>логаритам </a:t>
            </a:r>
            <a:r>
              <a:rPr lang="sr-Latn-CS" sz="2400"/>
              <a:t>са </a:t>
            </a:r>
            <a:r>
              <a:rPr lang="sr-Latn-CS" sz="2400" i="1"/>
              <a:t>n</a:t>
            </a:r>
            <a:r>
              <a:rPr lang="sr-Latn-CS" sz="2400"/>
              <a:t>, добијамо </a:t>
            </a:r>
            <a:r>
              <a:rPr lang="sr-Cyrl-CS" sz="2400"/>
              <a:t>логаритам </a:t>
            </a:r>
            <a:r>
              <a:rPr lang="sr-Latn-CS" sz="2400" i="1"/>
              <a:t>n</a:t>
            </a:r>
            <a:r>
              <a:rPr lang="sr-Cyrl-CS" sz="2400"/>
              <a:t>-</a:t>
            </a:r>
            <a:r>
              <a:rPr lang="sr-Latn-CS" sz="2400"/>
              <a:t>тог корена</a:t>
            </a:r>
            <a:endParaRPr lang="sr-Cyrl-CS" sz="2400"/>
          </a:p>
          <a:p>
            <a:pPr>
              <a:lnSpc>
                <a:spcPct val="90000"/>
              </a:lnSpc>
              <a:buFontTx/>
              <a:buNone/>
            </a:pPr>
            <a:endParaRPr lang="sr-Latn-CS" sz="2400"/>
          </a:p>
        </p:txBody>
      </p:sp>
      <p:sp>
        <p:nvSpPr>
          <p:cNvPr id="8529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52997" name="Object 5"/>
          <p:cNvGraphicFramePr>
            <a:graphicFrameLocks noChangeAspect="1"/>
          </p:cNvGraphicFramePr>
          <p:nvPr/>
        </p:nvGraphicFramePr>
        <p:xfrm>
          <a:off x="1136650" y="2273300"/>
          <a:ext cx="2835275" cy="385763"/>
        </p:xfrm>
        <a:graphic>
          <a:graphicData uri="http://schemas.openxmlformats.org/presentationml/2006/ole">
            <p:oleObj spid="_x0000_s852997" name="Equation" r:id="rId4" imgW="1397000" imgH="190500" progId="">
              <p:embed/>
            </p:oleObj>
          </a:graphicData>
        </a:graphic>
      </p:graphicFrame>
      <p:sp>
        <p:nvSpPr>
          <p:cNvPr id="852998" name="Rectangle 6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52999" name="Object 7"/>
          <p:cNvGraphicFramePr>
            <a:graphicFrameLocks noChangeAspect="1"/>
          </p:cNvGraphicFramePr>
          <p:nvPr/>
        </p:nvGraphicFramePr>
        <p:xfrm>
          <a:off x="1096963" y="3398838"/>
          <a:ext cx="2835275" cy="385762"/>
        </p:xfrm>
        <a:graphic>
          <a:graphicData uri="http://schemas.openxmlformats.org/presentationml/2006/ole">
            <p:oleObj spid="_x0000_s852999" name="Equation" r:id="rId5" imgW="1397000" imgH="190500" progId="">
              <p:embed/>
            </p:oleObj>
          </a:graphicData>
        </a:graphic>
      </p:graphicFrame>
      <p:sp>
        <p:nvSpPr>
          <p:cNvPr id="853000" name="Rectangle 8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53001" name="Object 9"/>
          <p:cNvGraphicFramePr>
            <a:graphicFrameLocks noChangeAspect="1"/>
          </p:cNvGraphicFramePr>
          <p:nvPr/>
        </p:nvGraphicFramePr>
        <p:xfrm>
          <a:off x="1071563" y="4835525"/>
          <a:ext cx="2230437" cy="454025"/>
        </p:xfrm>
        <a:graphic>
          <a:graphicData uri="http://schemas.openxmlformats.org/presentationml/2006/ole">
            <p:oleObj spid="_x0000_s853001" name="Equation" r:id="rId6" imgW="1079032" imgH="215806" progId="">
              <p:embed/>
            </p:oleObj>
          </a:graphicData>
        </a:graphic>
      </p:graphicFrame>
      <p:sp>
        <p:nvSpPr>
          <p:cNvPr id="853002" name="Rectangle 10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53003" name="Object 11"/>
          <p:cNvGraphicFramePr>
            <a:graphicFrameLocks noChangeAspect="1"/>
          </p:cNvGraphicFramePr>
          <p:nvPr/>
        </p:nvGraphicFramePr>
        <p:xfrm>
          <a:off x="1081088" y="5932488"/>
          <a:ext cx="2308225" cy="498475"/>
        </p:xfrm>
        <a:graphic>
          <a:graphicData uri="http://schemas.openxmlformats.org/presentationml/2006/ole">
            <p:oleObj spid="_x0000_s853003" name="Equation" r:id="rId7" imgW="1054100" imgH="2286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DFFDC-7B88-4F7D-8CDB-127130499278}" type="slidenum">
              <a:rPr lang="en-US"/>
              <a:pPr/>
              <a:t>32</a:t>
            </a:fld>
            <a:endParaRPr lang="en-US"/>
          </a:p>
        </p:txBody>
      </p:sp>
      <p:sp>
        <p:nvSpPr>
          <p:cNvPr id="85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Особине Нормалне расподеле</a:t>
            </a:r>
            <a:endParaRPr lang="sr-Latn-CS"/>
          </a:p>
        </p:txBody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/>
              <a:t>Зато је </a:t>
            </a:r>
            <a:r>
              <a:rPr lang="sr-Cyrl-CS"/>
              <a:t>средина </a:t>
            </a:r>
            <a:r>
              <a:rPr lang="sr-Latn-CS"/>
              <a:t>лога</a:t>
            </a:r>
            <a:r>
              <a:rPr lang="sr-Cyrl-CS"/>
              <a:t>ритама</a:t>
            </a:r>
            <a:r>
              <a:rPr lang="sr-Latn-CS"/>
              <a:t>, </a:t>
            </a:r>
            <a:r>
              <a:rPr lang="sr-Cyrl-CS"/>
              <a:t>логаритам </a:t>
            </a:r>
            <a:r>
              <a:rPr lang="sr-Latn-CS"/>
              <a:t>геометријске </a:t>
            </a:r>
            <a:r>
              <a:rPr lang="sr-Cyrl-CS"/>
              <a:t>средине</a:t>
            </a:r>
          </a:p>
          <a:p>
            <a:r>
              <a:rPr lang="sr-Latn-CS"/>
              <a:t>У</a:t>
            </a:r>
            <a:r>
              <a:rPr lang="sr-Cyrl-CS"/>
              <a:t> </a:t>
            </a:r>
            <a:r>
              <a:rPr lang="sr-Latn-CS"/>
              <a:t>трансформацији уназад, реципрочна трансформација такође производи </a:t>
            </a:r>
            <a:r>
              <a:rPr lang="sr-Cyrl-CS"/>
              <a:t>средину </a:t>
            </a:r>
            <a:r>
              <a:rPr lang="sr-Latn-CS"/>
              <a:t>посебног имена</a:t>
            </a:r>
            <a:endParaRPr lang="sr-Cyrl-CS"/>
          </a:p>
          <a:p>
            <a:pPr lvl="1"/>
            <a:r>
              <a:rPr lang="sr-Latn-CS" b="1"/>
              <a:t>хармоничн</a:t>
            </a:r>
            <a:r>
              <a:rPr lang="sr-Cyrl-CS" b="1"/>
              <a:t>у средину</a:t>
            </a:r>
            <a:r>
              <a:rPr lang="sr-Cyrl-CS"/>
              <a:t> (</a:t>
            </a:r>
            <a:r>
              <a:rPr lang="sr-Latn-CS" b="1"/>
              <a:t>harmonic mean</a:t>
            </a:r>
            <a:r>
              <a:rPr lang="sr-Cyrl-CS"/>
              <a:t>)</a:t>
            </a:r>
            <a:r>
              <a:rPr lang="sr-Latn-CS"/>
              <a:t>, реципрочн</a:t>
            </a:r>
            <a:r>
              <a:rPr lang="sr-Cyrl-CS"/>
              <a:t>у </a:t>
            </a:r>
            <a:r>
              <a:rPr lang="sr-Latn-CS"/>
              <a:t>вредност </a:t>
            </a:r>
            <a:r>
              <a:rPr lang="sr-Cyrl-CS"/>
              <a:t>средине </a:t>
            </a:r>
            <a:r>
              <a:rPr lang="sr-Latn-CS"/>
              <a:t>реципрочн</a:t>
            </a:r>
            <a:r>
              <a:rPr lang="sr-Cyrl-CS"/>
              <a:t>их </a:t>
            </a:r>
            <a:r>
              <a:rPr lang="sr-Latn-CS"/>
              <a:t>вредности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D773B-45E0-4E77-8532-7D65864555BD}" type="slidenum">
              <a:rPr lang="en-US"/>
              <a:pPr/>
              <a:t>33</a:t>
            </a:fld>
            <a:endParaRPr lang="en-US"/>
          </a:p>
        </p:txBody>
      </p:sp>
      <p:sp>
        <p:nvSpPr>
          <p:cNvPr id="85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Особине Нормалне расподеле</a:t>
            </a:r>
            <a:endParaRPr lang="sr-Latn-CS"/>
          </a:p>
        </p:txBody>
      </p:sp>
      <p:sp>
        <p:nvSpPr>
          <p:cNvPr id="85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800"/>
              <a:t>Геометријска </a:t>
            </a:r>
            <a:r>
              <a:rPr lang="sr-Cyrl-CS" sz="2800"/>
              <a:t>средина </a:t>
            </a:r>
            <a:r>
              <a:rPr lang="sr-Latn-CS" sz="2800"/>
              <a:t>је у оригиналним јединицама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sr-Latn-CS" sz="2800"/>
              <a:t>Aко се триглицерид мери </a:t>
            </a:r>
            <a:r>
              <a:rPr lang="sr-Cyrl-CS" sz="2800"/>
              <a:t>у </a:t>
            </a:r>
            <a:r>
              <a:rPr lang="sr-Latn-CS" sz="2800"/>
              <a:t>ммол/литру 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Cyrl-CS" sz="2400"/>
              <a:t>логаритам </a:t>
            </a:r>
            <a:r>
              <a:rPr lang="sr-Latn-CS" sz="2400"/>
              <a:t>једн</a:t>
            </a:r>
            <a:r>
              <a:rPr lang="sr-Cyrl-CS" sz="2400"/>
              <a:t>ог </a:t>
            </a:r>
            <a:r>
              <a:rPr lang="sr-Latn-CS" sz="2400"/>
              <a:t>посматрања је </a:t>
            </a:r>
            <a:r>
              <a:rPr lang="sr-Cyrl-CS" sz="2400"/>
              <a:t>логаритам </a:t>
            </a:r>
            <a:r>
              <a:rPr lang="sr-Latn-CS" sz="2400"/>
              <a:t>мерења у ммол/литру. 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Latn-CS" sz="2800"/>
              <a:t>Сума </a:t>
            </a:r>
            <a:r>
              <a:rPr lang="sr-Latn-CS" sz="2800" i="1"/>
              <a:t>n</a:t>
            </a:r>
            <a:r>
              <a:rPr lang="sr-Latn-CS" sz="2800"/>
              <a:t> </a:t>
            </a:r>
            <a:r>
              <a:rPr lang="sr-Cyrl-CS" sz="2800"/>
              <a:t>логаритама </a:t>
            </a:r>
            <a:r>
              <a:rPr lang="sr-Latn-CS" sz="2800"/>
              <a:t>је </a:t>
            </a:r>
            <a:r>
              <a:rPr lang="sr-Cyrl-CS" sz="2800"/>
              <a:t>логаритам </a:t>
            </a:r>
            <a:r>
              <a:rPr lang="sr-Latn-CS" sz="2800"/>
              <a:t>производа </a:t>
            </a:r>
            <a:r>
              <a:rPr lang="sr-Latn-CS" sz="2800" i="1"/>
              <a:t>n</a:t>
            </a:r>
            <a:r>
              <a:rPr lang="sr-Latn-CS" sz="2800"/>
              <a:t> мерења у ммол/литру и то је </a:t>
            </a:r>
            <a:r>
              <a:rPr lang="sr-Cyrl-CS" sz="2800"/>
              <a:t>логаритам </a:t>
            </a:r>
            <a:r>
              <a:rPr lang="sr-Latn-CS" sz="2800"/>
              <a:t>мерења у ммол/литру до </a:t>
            </a:r>
            <a:r>
              <a:rPr lang="sr-Latn-CS" sz="2800" i="1"/>
              <a:t>n</a:t>
            </a:r>
            <a:r>
              <a:rPr lang="sr-Cyrl-CS" sz="2800"/>
              <a:t>-</a:t>
            </a:r>
            <a:r>
              <a:rPr lang="sr-Latn-CS" sz="2800"/>
              <a:t>т</a:t>
            </a:r>
            <a:r>
              <a:rPr lang="sr-Cyrl-CS" sz="2800"/>
              <a:t>ог</a:t>
            </a:r>
          </a:p>
          <a:p>
            <a:pPr>
              <a:lnSpc>
                <a:spcPct val="90000"/>
              </a:lnSpc>
            </a:pPr>
            <a:r>
              <a:rPr lang="sr-Cyrl-CS" sz="2800"/>
              <a:t>С</a:t>
            </a:r>
            <a:r>
              <a:rPr lang="sr-Latn-CS" sz="2800"/>
              <a:t>тога</a:t>
            </a:r>
            <a:r>
              <a:rPr lang="sr-Cyrl-CS" sz="2800"/>
              <a:t> је </a:t>
            </a:r>
            <a:r>
              <a:rPr lang="sr-Latn-CS" sz="2800" i="1"/>
              <a:t>n</a:t>
            </a:r>
            <a:r>
              <a:rPr lang="sr-Cyrl-CS" sz="2800"/>
              <a:t>-</a:t>
            </a:r>
            <a:r>
              <a:rPr lang="sr-Latn-CS" sz="2800"/>
              <a:t>ти корен </a:t>
            </a:r>
            <a:r>
              <a:rPr lang="sr-Cyrl-CS" sz="2800"/>
              <a:t>логаритам </a:t>
            </a:r>
            <a:r>
              <a:rPr lang="sr-Latn-CS" sz="2800"/>
              <a:t>броја у ммол/литру</a:t>
            </a:r>
            <a:r>
              <a:rPr lang="sr-Cyrl-CS" sz="2800"/>
              <a:t>, и </a:t>
            </a:r>
            <a:r>
              <a:rPr lang="sr-Latn-CS" sz="2800"/>
              <a:t>антилог</a:t>
            </a:r>
            <a:r>
              <a:rPr lang="sr-Cyrl-CS" sz="2800"/>
              <a:t>аритам </a:t>
            </a:r>
            <a:r>
              <a:rPr lang="sr-Latn-CS" sz="2800"/>
              <a:t>је враћ</a:t>
            </a:r>
            <a:r>
              <a:rPr lang="sr-Cyrl-CS" sz="2800"/>
              <a:t>е</a:t>
            </a:r>
            <a:r>
              <a:rPr lang="sr-Latn-CS" sz="2800"/>
              <a:t>н </a:t>
            </a:r>
            <a:r>
              <a:rPr lang="sr-Cyrl-CS" sz="2800"/>
              <a:t>назад </a:t>
            </a:r>
            <a:r>
              <a:rPr lang="sr-Latn-CS" sz="2800"/>
              <a:t>у оригиналне јед</a:t>
            </a:r>
            <a:r>
              <a:rPr lang="sr-Cyrl-CS" sz="2800"/>
              <a:t>и</a:t>
            </a:r>
            <a:r>
              <a:rPr lang="sr-Latn-CS" sz="2800"/>
              <a:t>нице, </a:t>
            </a:r>
            <a:r>
              <a:rPr lang="sr-Cyrl-CS" sz="2800"/>
              <a:t>у </a:t>
            </a:r>
            <a:r>
              <a:rPr lang="sr-Latn-CS" sz="2800"/>
              <a:t>ммол/литру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8330-1506-4F7E-90FC-50F85E8DFDF8}" type="slidenum">
              <a:rPr lang="en-US"/>
              <a:pPr/>
              <a:t>34</a:t>
            </a:fld>
            <a:endParaRPr lang="en-US"/>
          </a:p>
        </p:txBody>
      </p:sp>
      <p:sp>
        <p:nvSpPr>
          <p:cNvPr id="85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Особине Нормалне расподеле</a:t>
            </a:r>
            <a:endParaRPr lang="sr-Latn-CS"/>
          </a:p>
        </p:txBody>
      </p:sp>
      <p:sp>
        <p:nvSpPr>
          <p:cNvPr id="85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400"/>
              <a:t>Међутим</a:t>
            </a:r>
            <a:r>
              <a:rPr lang="sr-Cyrl-CS" sz="2400"/>
              <a:t>, а</a:t>
            </a:r>
            <a:r>
              <a:rPr lang="sr-Latn-CS" sz="2400"/>
              <a:t>нтилог</a:t>
            </a:r>
            <a:r>
              <a:rPr lang="sr-Cyrl-CS" sz="2400"/>
              <a:t>аритам </a:t>
            </a:r>
            <a:r>
              <a:rPr lang="sr-Latn-CS" sz="2400"/>
              <a:t>стандардн</a:t>
            </a:r>
            <a:r>
              <a:rPr lang="sr-Cyrl-CS" sz="2400"/>
              <a:t>ог</a:t>
            </a:r>
            <a:r>
              <a:rPr lang="sr-Latn-CS" sz="2400"/>
              <a:t> одступања </a:t>
            </a:r>
            <a:r>
              <a:rPr lang="sr-Cyrl-CS" sz="2400"/>
              <a:t>није мерен у </a:t>
            </a:r>
            <a:r>
              <a:rPr lang="sr-Latn-CS" sz="2400"/>
              <a:t>оригиналним јединицама</a:t>
            </a:r>
            <a:endParaRPr lang="sr-Cyrl-CS" sz="2400"/>
          </a:p>
          <a:p>
            <a:r>
              <a:rPr lang="sr-Latn-CS" sz="2400"/>
              <a:t>Да израчунамо стандардно одступање узимамо разлике између </a:t>
            </a:r>
            <a:r>
              <a:rPr lang="sr-Cyrl-CS" sz="2400"/>
              <a:t>сваког логаритма </a:t>
            </a:r>
            <a:r>
              <a:rPr lang="sr-Latn-CS" sz="2400"/>
              <a:t>посматрања и одузимамо </a:t>
            </a:r>
            <a:r>
              <a:rPr lang="sr-Cyrl-CS" sz="2400"/>
              <a:t>логаритам </a:t>
            </a:r>
            <a:r>
              <a:rPr lang="sr-Latn-CS" sz="2400"/>
              <a:t>геометријск</a:t>
            </a:r>
            <a:r>
              <a:rPr lang="sr-Cyrl-CS" sz="2400"/>
              <a:t>е средине</a:t>
            </a:r>
          </a:p>
          <a:p>
            <a:pPr lvl="1"/>
            <a:r>
              <a:rPr lang="sr-Latn-CS" sz="2000"/>
              <a:t>користећи </a:t>
            </a:r>
            <a:r>
              <a:rPr lang="sr-Cyrl-CS" sz="2000"/>
              <a:t>обично </a:t>
            </a:r>
            <a:r>
              <a:rPr lang="sr-Latn-CS" sz="2000"/>
              <a:t>формулу </a:t>
            </a:r>
            <a:endParaRPr lang="sr-Cyrl-CS" sz="2000"/>
          </a:p>
          <a:p>
            <a:endParaRPr lang="sr-Cyrl-CS" sz="2000"/>
          </a:p>
          <a:p>
            <a:endParaRPr lang="sr-Cyrl-CS" sz="2400"/>
          </a:p>
          <a:p>
            <a:r>
              <a:rPr lang="sr-Latn-CS" sz="2400"/>
              <a:t>Тако </a:t>
            </a:r>
            <a:r>
              <a:rPr lang="sr-Cyrl-CS" sz="2400"/>
              <a:t>имамо </a:t>
            </a:r>
            <a:r>
              <a:rPr lang="sr-Latn-CS" sz="2400"/>
              <a:t>разлику између </a:t>
            </a:r>
            <a:r>
              <a:rPr lang="sr-Cyrl-CS" sz="2400"/>
              <a:t>логаритама </a:t>
            </a:r>
            <a:r>
              <a:rPr lang="sr-Latn-CS" sz="2400"/>
              <a:t>два броја </a:t>
            </a:r>
            <a:r>
              <a:rPr lang="sr-Cyrl-CS" sz="2400"/>
              <a:t>од </a:t>
            </a:r>
            <a:r>
              <a:rPr lang="sr-Latn-CS" sz="2400"/>
              <a:t>који</a:t>
            </a:r>
            <a:r>
              <a:rPr lang="sr-Cyrl-CS" sz="2400"/>
              <a:t>х </a:t>
            </a:r>
            <a:r>
              <a:rPr lang="sr-Latn-CS" sz="2400"/>
              <a:t>је сваки измерен у ммол/литру, </a:t>
            </a:r>
            <a:r>
              <a:rPr lang="sr-Cyrl-CS" sz="2400"/>
              <a:t>дајући логаритам </a:t>
            </a:r>
            <a:r>
              <a:rPr lang="sr-Latn-CS" sz="2400"/>
              <a:t>њиховог количника </a:t>
            </a:r>
            <a:r>
              <a:rPr lang="sr-Cyrl-CS" sz="2400"/>
              <a:t>ш</a:t>
            </a:r>
            <a:r>
              <a:rPr lang="sr-Latn-CS" sz="2400"/>
              <a:t>то је </a:t>
            </a:r>
            <a:r>
              <a:rPr lang="sr-Cyrl-CS" sz="2400"/>
              <a:t>логаритам </a:t>
            </a:r>
            <a:r>
              <a:rPr lang="sr-Latn-CS" sz="2400"/>
              <a:t>чистог броја који нема димензију</a:t>
            </a:r>
          </a:p>
        </p:txBody>
      </p:sp>
      <p:sp>
        <p:nvSpPr>
          <p:cNvPr id="859140" name="Rectangle 4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59141" name="Object 5"/>
          <p:cNvGraphicFramePr>
            <a:graphicFrameLocks noChangeAspect="1"/>
          </p:cNvGraphicFramePr>
          <p:nvPr/>
        </p:nvGraphicFramePr>
        <p:xfrm>
          <a:off x="1292225" y="3894138"/>
          <a:ext cx="2844800" cy="785812"/>
        </p:xfrm>
        <a:graphic>
          <a:graphicData uri="http://schemas.openxmlformats.org/presentationml/2006/ole">
            <p:oleObj spid="_x0000_s859141" name="Equation" r:id="rId4" imgW="1002865" imgH="279279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C8BA3-2605-4653-B837-6F31BB958B7B}" type="slidenum">
              <a:rPr lang="en-US"/>
              <a:pPr/>
              <a:t>35</a:t>
            </a:fld>
            <a:endParaRPr lang="en-US"/>
          </a:p>
        </p:txBody>
      </p:sp>
      <p:sp>
        <p:nvSpPr>
          <p:cNvPr id="86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Особине Нормалне расподеле</a:t>
            </a:r>
            <a:endParaRPr lang="sr-Latn-CS"/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400"/>
              <a:t>2.5</a:t>
            </a:r>
            <a:r>
              <a:rPr lang="sr-Cyrl-CS" sz="2400"/>
              <a:t>-</a:t>
            </a:r>
            <a:r>
              <a:rPr lang="sr-Latn-CS" sz="2400"/>
              <a:t>ти центил на </a:t>
            </a:r>
            <a:r>
              <a:rPr lang="sr-Cyrl-CS" sz="2400"/>
              <a:t>логаритамској </a:t>
            </a:r>
            <a:r>
              <a:rPr lang="sr-Latn-CS" sz="2400"/>
              <a:t>скали је</a:t>
            </a:r>
            <a:endParaRPr lang="sr-Cyrl-CS" sz="2400"/>
          </a:p>
          <a:p>
            <a:endParaRPr lang="sr-Cyrl-CS" sz="2400"/>
          </a:p>
          <a:p>
            <a:r>
              <a:rPr lang="sr-Latn-CS" sz="2400"/>
              <a:t>97.5</a:t>
            </a:r>
            <a:r>
              <a:rPr lang="sr-Cyrl-CS" sz="2400"/>
              <a:t>-</a:t>
            </a:r>
            <a:r>
              <a:rPr lang="sr-Latn-CS" sz="2400"/>
              <a:t>ти центил је</a:t>
            </a:r>
            <a:endParaRPr lang="sr-Cyrl-CS" sz="2400"/>
          </a:p>
          <a:p>
            <a:endParaRPr lang="sr-Cyrl-CS" sz="2400"/>
          </a:p>
          <a:p>
            <a:r>
              <a:rPr lang="sr-Latn-CS" sz="2400"/>
              <a:t>Да </a:t>
            </a:r>
            <a:r>
              <a:rPr lang="sr-Cyrl-CS" sz="2400"/>
              <a:t>би </a:t>
            </a:r>
            <a:r>
              <a:rPr lang="sr-Latn-CS" sz="2400"/>
              <a:t>доби</a:t>
            </a:r>
            <a:r>
              <a:rPr lang="sr-Cyrl-CS" sz="2400"/>
              <a:t>ли </a:t>
            </a:r>
            <a:r>
              <a:rPr lang="sr-Latn-CS" sz="2400"/>
              <a:t>ово, узимамо </a:t>
            </a:r>
            <a:r>
              <a:rPr lang="sr-Cyrl-CS" sz="2400"/>
              <a:t>логаритам </a:t>
            </a:r>
            <a:r>
              <a:rPr lang="sr-Latn-CS" sz="2400"/>
              <a:t>не</a:t>
            </a:r>
            <a:r>
              <a:rPr lang="sr-Cyrl-CS" sz="2400"/>
              <a:t>ч</a:t>
            </a:r>
            <a:r>
              <a:rPr lang="sr-Latn-CS" sz="2400"/>
              <a:t>ега у ммол/литру и дода</a:t>
            </a:r>
            <a:r>
              <a:rPr lang="sr-Cyrl-CS" sz="2400"/>
              <a:t>јемо </a:t>
            </a:r>
            <a:r>
              <a:rPr lang="sr-Latn-CS" sz="2400"/>
              <a:t>или одуз</a:t>
            </a:r>
            <a:r>
              <a:rPr lang="sr-Cyrl-CS" sz="2400"/>
              <a:t>имамо логаритам ч</a:t>
            </a:r>
            <a:r>
              <a:rPr lang="sr-Latn-CS" sz="2400"/>
              <a:t>истог броја </a:t>
            </a:r>
            <a:endParaRPr lang="sr-Cyrl-CS" sz="2400"/>
          </a:p>
          <a:p>
            <a:pPr lvl="1"/>
            <a:r>
              <a:rPr lang="sr-Latn-CS" sz="2000"/>
              <a:t>тако да још имамо </a:t>
            </a:r>
            <a:r>
              <a:rPr lang="sr-Cyrl-CS" sz="2000"/>
              <a:t>логаритам </a:t>
            </a:r>
            <a:r>
              <a:rPr lang="sr-Latn-CS" sz="2000"/>
              <a:t>нечега у ммол/литру</a:t>
            </a:r>
            <a:endParaRPr lang="sr-Cyrl-CS" sz="2000"/>
          </a:p>
          <a:p>
            <a:r>
              <a:rPr lang="sr-Latn-CS" sz="2400"/>
              <a:t>Да бисмо се вратили </a:t>
            </a:r>
            <a:r>
              <a:rPr lang="sr-Cyrl-CS" sz="2400"/>
              <a:t>назад </a:t>
            </a:r>
            <a:r>
              <a:rPr lang="sr-Latn-CS" sz="2400"/>
              <a:t>на оригиналну скалу, </a:t>
            </a:r>
            <a:r>
              <a:rPr lang="sr-Cyrl-CS" sz="2400"/>
              <a:t>изводимо </a:t>
            </a:r>
            <a:r>
              <a:rPr lang="sr-Latn-CS" sz="2400"/>
              <a:t>антил</a:t>
            </a:r>
            <a:r>
              <a:rPr lang="sr-Cyrl-CS" sz="2400"/>
              <a:t>огаритам </a:t>
            </a:r>
            <a:r>
              <a:rPr lang="sr-Latn-CS" sz="2400"/>
              <a:t>да добијемо</a:t>
            </a:r>
            <a:r>
              <a:rPr lang="sr-Cyrl-CS" sz="2400"/>
              <a:t> да је</a:t>
            </a:r>
            <a:r>
              <a:rPr lang="sr-Latn-CS" sz="2400"/>
              <a:t> </a:t>
            </a:r>
            <a:endParaRPr lang="sr-Cyrl-CS" sz="2400"/>
          </a:p>
          <a:p>
            <a:pPr lvl="1"/>
            <a:r>
              <a:rPr lang="sr-Latn-CS" sz="2000"/>
              <a:t>2.5</a:t>
            </a:r>
            <a:r>
              <a:rPr lang="sr-Cyrl-CS" sz="2000"/>
              <a:t>-</a:t>
            </a:r>
            <a:r>
              <a:rPr lang="sr-Latn-CS" sz="2000"/>
              <a:t>ти центил = 0.22 и 97.5</a:t>
            </a:r>
            <a:r>
              <a:rPr lang="sr-Cyrl-CS" sz="2000"/>
              <a:t>-ти </a:t>
            </a:r>
            <a:r>
              <a:rPr lang="sr-Latn-CS" sz="2000"/>
              <a:t>центил = 1.00 ммол/литру</a:t>
            </a:r>
          </a:p>
        </p:txBody>
      </p:sp>
      <p:sp>
        <p:nvSpPr>
          <p:cNvPr id="8611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1189" name="Object 5"/>
          <p:cNvGraphicFramePr>
            <a:graphicFrameLocks noChangeAspect="1"/>
          </p:cNvGraphicFramePr>
          <p:nvPr/>
        </p:nvGraphicFramePr>
        <p:xfrm>
          <a:off x="874713" y="1997075"/>
          <a:ext cx="3754437" cy="401638"/>
        </p:xfrm>
        <a:graphic>
          <a:graphicData uri="http://schemas.openxmlformats.org/presentationml/2006/ole">
            <p:oleObj spid="_x0000_s861189" name="Equation" r:id="rId4" imgW="1511300" imgH="165100" progId="">
              <p:embed/>
            </p:oleObj>
          </a:graphicData>
        </a:graphic>
      </p:graphicFrame>
      <p:sp>
        <p:nvSpPr>
          <p:cNvPr id="861190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1191" name="Object 7"/>
          <p:cNvGraphicFramePr>
            <a:graphicFrameLocks noChangeAspect="1"/>
          </p:cNvGraphicFramePr>
          <p:nvPr/>
        </p:nvGraphicFramePr>
        <p:xfrm>
          <a:off x="939800" y="2887663"/>
          <a:ext cx="3563938" cy="398462"/>
        </p:xfrm>
        <a:graphic>
          <a:graphicData uri="http://schemas.openxmlformats.org/presentationml/2006/ole">
            <p:oleObj spid="_x0000_s861191" name="Equation" r:id="rId5" imgW="1447172" imgH="165028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9905-88FD-4098-A4C5-CB3732F4E9AC}" type="slidenum">
              <a:rPr lang="en-US"/>
              <a:pPr/>
              <a:t>36</a:t>
            </a:fld>
            <a:endParaRPr lang="en-US"/>
          </a:p>
        </p:txBody>
      </p:sp>
      <p:sp>
        <p:nvSpPr>
          <p:cNvPr id="86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Нормални графикон (The Normal plot)</a:t>
            </a:r>
            <a:endParaRPr lang="sr-Latn-CS" sz="3600"/>
          </a:p>
        </p:txBody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800" b="1"/>
              <a:t>Нормални графикон</a:t>
            </a:r>
            <a:r>
              <a:rPr lang="sr-Cyrl-CS" sz="2800"/>
              <a:t> (</a:t>
            </a:r>
            <a:r>
              <a:rPr lang="sr-Latn-CS" sz="2800" b="1"/>
              <a:t>Normal plot</a:t>
            </a:r>
            <a:r>
              <a:rPr lang="sr-Cyrl-CS" sz="2800"/>
              <a:t>)</a:t>
            </a:r>
            <a:r>
              <a:rPr lang="sr-Latn-CS" sz="2800"/>
              <a:t> је </a:t>
            </a:r>
            <a:r>
              <a:rPr lang="sr-Cyrl-CS" sz="2800"/>
              <a:t>г</a:t>
            </a:r>
            <a:r>
              <a:rPr lang="sr-Latn-CS" sz="2800"/>
              <a:t>рафички метод који се примењује тако</a:t>
            </a:r>
            <a:endParaRPr lang="sr-Cyrl-CS" sz="2800"/>
          </a:p>
          <a:p>
            <a:pPr lvl="1"/>
            <a:r>
              <a:rPr lang="sr-Latn-CS" sz="2400"/>
              <a:t>што узмемо обичан графички папир и табелу Нормалне расподеле, са специјално одштампаним папиром Нормалне вероватноће, </a:t>
            </a:r>
            <a:endParaRPr lang="sr-Cyrl-CS" sz="2400"/>
          </a:p>
          <a:p>
            <a:pPr lvl="1"/>
            <a:r>
              <a:rPr lang="sr-Latn-CS" sz="2400"/>
              <a:t>или јо</a:t>
            </a:r>
            <a:r>
              <a:rPr lang="sr-Cyrl-CS" sz="2400"/>
              <a:t>ш </a:t>
            </a:r>
            <a:r>
              <a:rPr lang="sr-Latn-CS" sz="2400"/>
              <a:t>лакше, ако корист</a:t>
            </a:r>
            <a:r>
              <a:rPr lang="sr-Cyrl-CS" sz="2400"/>
              <a:t>и</a:t>
            </a:r>
            <a:r>
              <a:rPr lang="sr-Latn-CS" sz="2400"/>
              <a:t>мо </a:t>
            </a:r>
            <a:r>
              <a:rPr lang="sr-Cyrl-CS" sz="2400"/>
              <a:t>рачунар</a:t>
            </a:r>
          </a:p>
          <a:p>
            <a:r>
              <a:rPr lang="sr-Latn-CS" sz="2800"/>
              <a:t>Mетода Нормалног графикона може се користити да се испита Нормална претпоставка у узорцима било које величине</a:t>
            </a:r>
            <a:endParaRPr lang="sr-Cyrl-CS" sz="2800"/>
          </a:p>
          <a:p>
            <a:pPr lvl="1"/>
            <a:r>
              <a:rPr lang="sr-Latn-CS" sz="2400"/>
              <a:t>веома је корисна да се користи као провера кад</a:t>
            </a:r>
            <a:r>
              <a:rPr lang="sr-Cyrl-CS" sz="2400"/>
              <a:t>а </a:t>
            </a:r>
            <a:r>
              <a:rPr lang="sr-Latn-CS" sz="2400"/>
              <a:t>се користе методе како што су </a:t>
            </a:r>
            <a:r>
              <a:rPr lang="sr-Latn-CS" sz="2400" i="1"/>
              <a:t>t</a:t>
            </a:r>
            <a:r>
              <a:rPr lang="sr-Latn-CS" sz="2400"/>
              <a:t> методе расподеле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18C5E-E4BC-459E-8DCE-7D3ACB93618F}" type="slidenum">
              <a:rPr lang="en-US"/>
              <a:pPr/>
              <a:t>37</a:t>
            </a:fld>
            <a:endParaRPr lang="en-US"/>
          </a:p>
        </p:txBody>
      </p:sp>
      <p:sp>
        <p:nvSpPr>
          <p:cNvPr id="86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Нормални графикон</a:t>
            </a:r>
            <a:endParaRPr lang="sr-Latn-CS"/>
          </a:p>
        </p:txBody>
      </p:sp>
      <p:sp>
        <p:nvSpPr>
          <p:cNvPr id="86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600"/>
              <a:t>Нормални графикон је графикон расподеле кумулативне учесталости података према расподели кумулативне учесталости за Нормалну расподелу</a:t>
            </a:r>
            <a:endParaRPr lang="sr-Cyrl-CS" sz="2600"/>
          </a:p>
          <a:p>
            <a:r>
              <a:rPr lang="sr-Latn-CS" sz="2600"/>
              <a:t>Прво поређамо податке од најнижих до највиших</a:t>
            </a:r>
            <a:endParaRPr lang="sr-Cyrl-CS" sz="2600"/>
          </a:p>
          <a:p>
            <a:r>
              <a:rPr lang="sr-Latn-CS" sz="2600"/>
              <a:t>За сваку </a:t>
            </a:r>
            <a:r>
              <a:rPr lang="sr-Cyrl-CS" sz="2600"/>
              <a:t>уређено посматрање </a:t>
            </a:r>
            <a:r>
              <a:rPr lang="sr-Latn-CS" sz="2600"/>
              <a:t>на</a:t>
            </a:r>
            <a:r>
              <a:rPr lang="sr-Cyrl-CS" sz="2600"/>
              <a:t>лазимо </a:t>
            </a:r>
            <a:r>
              <a:rPr lang="sr-Latn-CS" sz="2600"/>
              <a:t>очекивану вредност посматрања ако су подаци пратили Стандард</a:t>
            </a:r>
            <a:r>
              <a:rPr lang="sr-Cyrl-CS" sz="2600"/>
              <a:t>изовану </a:t>
            </a:r>
            <a:r>
              <a:rPr lang="sr-Latn-CS" sz="2600"/>
              <a:t>Нормалну расподелу</a:t>
            </a:r>
            <a:endParaRPr lang="sr-Cyrl-CS" sz="2600"/>
          </a:p>
          <a:p>
            <a:r>
              <a:rPr lang="sr-Cyrl-CS" sz="2600"/>
              <a:t>Користићемо једначину</a:t>
            </a:r>
          </a:p>
          <a:p>
            <a:r>
              <a:rPr lang="sr-Latn-CS" sz="2600"/>
              <a:t>Неке књиге и програми користе </a:t>
            </a:r>
          </a:p>
        </p:txBody>
      </p:sp>
      <p:sp>
        <p:nvSpPr>
          <p:cNvPr id="8652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5285" name="Object 5"/>
          <p:cNvGraphicFramePr>
            <a:graphicFrameLocks noChangeAspect="1"/>
          </p:cNvGraphicFramePr>
          <p:nvPr/>
        </p:nvGraphicFramePr>
        <p:xfrm>
          <a:off x="4645025" y="5011738"/>
          <a:ext cx="2054225" cy="428625"/>
        </p:xfrm>
        <a:graphic>
          <a:graphicData uri="http://schemas.openxmlformats.org/presentationml/2006/ole">
            <p:oleObj spid="_x0000_s865285" name="Equation" r:id="rId4" imgW="914400" imgH="190500" progId="">
              <p:embed/>
            </p:oleObj>
          </a:graphicData>
        </a:graphic>
      </p:graphicFrame>
      <p:sp>
        <p:nvSpPr>
          <p:cNvPr id="865286" name="Rectangle 6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5287" name="Object 7"/>
          <p:cNvGraphicFramePr>
            <a:graphicFrameLocks noChangeAspect="1"/>
          </p:cNvGraphicFramePr>
          <p:nvPr/>
        </p:nvGraphicFramePr>
        <p:xfrm>
          <a:off x="5773738" y="5449888"/>
          <a:ext cx="2103437" cy="477837"/>
        </p:xfrm>
        <a:graphic>
          <a:graphicData uri="http://schemas.openxmlformats.org/presentationml/2006/ole">
            <p:oleObj spid="_x0000_s865287" name="Equation" r:id="rId5" imgW="838200" imgH="1905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71F7A-170C-4C7B-85EA-908A356CC15B}" type="slidenum">
              <a:rPr lang="en-US"/>
              <a:pPr/>
              <a:t>38</a:t>
            </a:fld>
            <a:endParaRPr lang="en-US"/>
          </a:p>
        </p:txBody>
      </p:sp>
      <p:sp>
        <p:nvSpPr>
          <p:cNvPr id="86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Нормални графикон</a:t>
            </a:r>
            <a:endParaRPr lang="sr-Latn-CS"/>
          </a:p>
        </p:txBody>
      </p:sp>
      <p:sp>
        <p:nvSpPr>
          <p:cNvPr id="86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9900" y="1504950"/>
            <a:ext cx="8229600" cy="47259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Latn-CS" sz="2400"/>
              <a:t>Из табеле Нормалне расподеле налазимо вредности од </a:t>
            </a:r>
            <a:r>
              <a:rPr lang="sr-Latn-CS" sz="2400" i="1"/>
              <a:t>z</a:t>
            </a:r>
            <a:r>
              <a:rPr lang="sr-Latn-CS" sz="2400"/>
              <a:t> које одговарају </a:t>
            </a:r>
            <a:r>
              <a:rPr lang="sr-Latn-CS" sz="2400">
                <a:latin typeface="Symbol" pitchFamily="18" charset="2"/>
              </a:rPr>
              <a:t>f</a:t>
            </a:r>
            <a:r>
              <a:rPr lang="sr-Latn-CS" sz="2400"/>
              <a:t>(</a:t>
            </a:r>
            <a:r>
              <a:rPr lang="sr-Latn-CS" sz="2400" i="1"/>
              <a:t>z</a:t>
            </a:r>
            <a:r>
              <a:rPr lang="sr-Latn-CS" sz="2400"/>
              <a:t>) = 0.5/</a:t>
            </a:r>
            <a:r>
              <a:rPr lang="sr-Latn-CS" sz="2400" i="1"/>
              <a:t>n</a:t>
            </a:r>
            <a:r>
              <a:rPr lang="sr-Latn-CS" sz="2400"/>
              <a:t>, 1.5/</a:t>
            </a:r>
            <a:r>
              <a:rPr lang="sr-Latn-CS" sz="2400" i="1"/>
              <a:t>n</a:t>
            </a:r>
            <a:r>
              <a:rPr lang="sr-Latn-CS" sz="2400"/>
              <a:t>, итд.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sr-Latn-CS" sz="2400"/>
              <a:t>За 5 тачака, на пример, имамо </a:t>
            </a:r>
            <a:r>
              <a:rPr lang="sr-Latn-CS" sz="2400">
                <a:latin typeface="Symbol" pitchFamily="18" charset="2"/>
              </a:rPr>
              <a:t>f</a:t>
            </a:r>
            <a:r>
              <a:rPr lang="sr-Latn-CS" sz="2400"/>
              <a:t>(</a:t>
            </a:r>
            <a:r>
              <a:rPr lang="sr-Latn-CS" sz="2400" i="1"/>
              <a:t>z</a:t>
            </a:r>
            <a:r>
              <a:rPr lang="sr-Latn-CS" sz="2400"/>
              <a:t>) = 0.1, 0.3, 0.5, 0.7 и 0.9. и </a:t>
            </a:r>
            <a:r>
              <a:rPr lang="sr-Latn-CS" sz="2400" i="1"/>
              <a:t>z</a:t>
            </a:r>
            <a:r>
              <a:rPr lang="sr-Latn-CS" sz="2400"/>
              <a:t> = -1.3, -0.5, 0, 0.5 и 1.3</a:t>
            </a:r>
            <a:endParaRPr lang="sr-Cyrl-CS" sz="2400"/>
          </a:p>
          <a:p>
            <a:pPr lvl="1">
              <a:lnSpc>
                <a:spcPct val="80000"/>
              </a:lnSpc>
            </a:pPr>
            <a:r>
              <a:rPr lang="sr-Latn-CS" sz="2000"/>
              <a:t>Ово су тачке Стандард</a:t>
            </a:r>
            <a:r>
              <a:rPr lang="sr-Cyrl-CS" sz="2000"/>
              <a:t>изоване </a:t>
            </a:r>
            <a:r>
              <a:rPr lang="sr-Latn-CS" sz="2000"/>
              <a:t>Нормалне расподеле које одговарају прикупљеним подацима. </a:t>
            </a:r>
            <a:endParaRPr lang="sr-Cyrl-CS" sz="2000"/>
          </a:p>
          <a:p>
            <a:pPr>
              <a:lnSpc>
                <a:spcPct val="80000"/>
              </a:lnSpc>
            </a:pPr>
            <a:r>
              <a:rPr lang="sr-Latn-CS" sz="2400"/>
              <a:t>Aко су прикупљени подаци из Нормалне расподеле где је </a:t>
            </a:r>
            <a:r>
              <a:rPr lang="sr-Cyrl-CS" sz="2400"/>
              <a:t>средина </a:t>
            </a:r>
            <a:r>
              <a:rPr lang="sr-Latn-CS" sz="2400"/>
              <a:t>µ и варијанса </a:t>
            </a:r>
            <a:r>
              <a:rPr lang="sr-Latn-CS" sz="2400">
                <a:sym typeface="Symbol" pitchFamily="18" charset="2"/>
              </a:rPr>
              <a:t></a:t>
            </a:r>
            <a:r>
              <a:rPr lang="sr-Latn-CS" sz="2400" baseline="30000"/>
              <a:t>2</a:t>
            </a:r>
            <a:r>
              <a:rPr lang="sr-Latn-CS" sz="2400"/>
              <a:t>, добијена тачка треба да је једнака </a:t>
            </a:r>
            <a:r>
              <a:rPr lang="sr-Latn-CS" sz="2400">
                <a:sym typeface="Symbol" pitchFamily="18" charset="2"/>
              </a:rPr>
              <a:t></a:t>
            </a:r>
            <a:r>
              <a:rPr lang="sr-Latn-CS" sz="2400"/>
              <a:t>(</a:t>
            </a:r>
            <a:r>
              <a:rPr lang="sr-Latn-CS" sz="2400" i="1"/>
              <a:t>z)</a:t>
            </a:r>
            <a:r>
              <a:rPr lang="sr-Latn-CS" sz="2400"/>
              <a:t> + µ</a:t>
            </a:r>
            <a:endParaRPr lang="sr-Cyrl-CS" sz="2400"/>
          </a:p>
          <a:p>
            <a:pPr lvl="1">
              <a:lnSpc>
                <a:spcPct val="80000"/>
              </a:lnSpc>
            </a:pPr>
            <a:r>
              <a:rPr lang="sr-Latn-CS" sz="2000"/>
              <a:t>где је </a:t>
            </a:r>
            <a:r>
              <a:rPr lang="sr-Latn-CS" sz="2000" i="1"/>
              <a:t>z</a:t>
            </a:r>
            <a:r>
              <a:rPr lang="sr-Latn-CS" sz="2000"/>
              <a:t> одговарају</a:t>
            </a:r>
            <a:r>
              <a:rPr lang="sr-Cyrl-CS" sz="2000"/>
              <a:t>ћ</a:t>
            </a:r>
            <a:r>
              <a:rPr lang="sr-Latn-CS" sz="2000"/>
              <a:t>а тачка Стандард</a:t>
            </a:r>
            <a:r>
              <a:rPr lang="sr-Cyrl-CS" sz="2000"/>
              <a:t>изоване </a:t>
            </a:r>
            <a:r>
              <a:rPr lang="sr-Latn-CS" sz="2000"/>
              <a:t>Нормалн</a:t>
            </a:r>
            <a:r>
              <a:rPr lang="sr-Cyrl-CS" sz="2000"/>
              <a:t>е </a:t>
            </a:r>
            <a:r>
              <a:rPr lang="sr-Latn-CS" sz="2000"/>
              <a:t>расподел</a:t>
            </a:r>
            <a:r>
              <a:rPr lang="sr-Cyrl-CS" sz="2000"/>
              <a:t>е</a:t>
            </a:r>
          </a:p>
          <a:p>
            <a:pPr>
              <a:lnSpc>
                <a:spcPct val="80000"/>
              </a:lnSpc>
            </a:pPr>
            <a:r>
              <a:rPr lang="sr-Latn-CS" sz="2400"/>
              <a:t>Aко ставимо у графикон Стандардне Нормалне та</a:t>
            </a:r>
            <a:r>
              <a:rPr lang="sr-Cyrl-CS" sz="2400"/>
              <a:t>ч</a:t>
            </a:r>
            <a:r>
              <a:rPr lang="sr-Latn-CS" sz="2400"/>
              <a:t>ке према добијеним вредностима</a:t>
            </a:r>
            <a:r>
              <a:rPr lang="sr-Cyrl-CS" sz="2400"/>
              <a:t>, </a:t>
            </a:r>
            <a:r>
              <a:rPr lang="sr-Latn-CS" sz="2400"/>
              <a:t>треба да добијемо нешто слично правој линији</a:t>
            </a:r>
            <a:endParaRPr lang="sr-Cyrl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F3B5B-9D31-4788-ABE5-189F8D44B611}" type="slidenum">
              <a:rPr lang="en-US"/>
              <a:pPr/>
              <a:t>39</a:t>
            </a:fld>
            <a:endParaRPr lang="en-US"/>
          </a:p>
        </p:txBody>
      </p:sp>
      <p:sp>
        <p:nvSpPr>
          <p:cNvPr id="86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Нормални графикон</a:t>
            </a:r>
            <a:endParaRPr lang="sr-Latn-CS"/>
          </a:p>
        </p:txBody>
      </p:sp>
      <p:sp>
        <p:nvSpPr>
          <p:cNvPr id="86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800"/>
              <a:t>Jедначину ове линије можемо написати као </a:t>
            </a:r>
            <a:r>
              <a:rPr lang="sr-Latn-CS" sz="2800">
                <a:sym typeface="Symbol" pitchFamily="18" charset="2"/>
              </a:rPr>
              <a:t></a:t>
            </a:r>
            <a:r>
              <a:rPr lang="sr-Latn-CS" sz="2800"/>
              <a:t>(</a:t>
            </a:r>
            <a:r>
              <a:rPr lang="sr-Latn-CS" sz="2800" i="1"/>
              <a:t>z)</a:t>
            </a:r>
            <a:r>
              <a:rPr lang="sr-Latn-CS" sz="2800"/>
              <a:t> + µ = </a:t>
            </a:r>
            <a:r>
              <a:rPr lang="sr-Latn-CS" sz="2800" i="1"/>
              <a:t>x</a:t>
            </a:r>
            <a:endParaRPr lang="sr-Cyrl-CS" sz="2800"/>
          </a:p>
          <a:p>
            <a:pPr lvl="1"/>
            <a:r>
              <a:rPr lang="sr-Latn-CS" sz="2400"/>
              <a:t>где је </a:t>
            </a:r>
            <a:r>
              <a:rPr lang="sr-Latn-CS" sz="2400" i="1"/>
              <a:t>x</a:t>
            </a:r>
            <a:r>
              <a:rPr lang="sr-Latn-CS" sz="2400"/>
              <a:t> посматрана променљива и </a:t>
            </a:r>
            <a:r>
              <a:rPr lang="sr-Latn-CS" sz="2400" i="1"/>
              <a:t>z</a:t>
            </a:r>
            <a:r>
              <a:rPr lang="sr-Latn-CS" sz="2400"/>
              <a:t> одговарајући квантил Стандард</a:t>
            </a:r>
            <a:r>
              <a:rPr lang="sr-Cyrl-CS" sz="2400"/>
              <a:t>н</a:t>
            </a:r>
            <a:r>
              <a:rPr lang="sr-Latn-CS" sz="2400"/>
              <a:t>е Нормалне расподеле</a:t>
            </a:r>
          </a:p>
          <a:p>
            <a:r>
              <a:rPr lang="sr-Latn-CS" sz="2800"/>
              <a:t>Ово можемо </a:t>
            </a:r>
            <a:r>
              <a:rPr lang="sr-Cyrl-CS" sz="2800"/>
              <a:t>на</a:t>
            </a:r>
            <a:r>
              <a:rPr lang="sr-Latn-CS" sz="2800"/>
              <a:t>писати као</a:t>
            </a:r>
            <a:endParaRPr lang="sr-Cyrl-CS" sz="2800"/>
          </a:p>
          <a:p>
            <a:endParaRPr lang="sr-Cyrl-CS" sz="2800"/>
          </a:p>
          <a:p>
            <a:endParaRPr lang="sr-Cyrl-CS" sz="2800"/>
          </a:p>
          <a:p>
            <a:r>
              <a:rPr lang="sr-Latn-CS" sz="2800"/>
              <a:t>које пролази кроз тачку која је означена као (µ, 0) и има нагиб 1/σ </a:t>
            </a:r>
          </a:p>
        </p:txBody>
      </p:sp>
      <p:sp>
        <p:nvSpPr>
          <p:cNvPr id="869380" name="Rectangle 4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9381" name="Object 5"/>
          <p:cNvGraphicFramePr>
            <a:graphicFrameLocks noChangeAspect="1"/>
          </p:cNvGraphicFramePr>
          <p:nvPr/>
        </p:nvGraphicFramePr>
        <p:xfrm>
          <a:off x="1368425" y="3803650"/>
          <a:ext cx="1658938" cy="947738"/>
        </p:xfrm>
        <a:graphic>
          <a:graphicData uri="http://schemas.openxmlformats.org/presentationml/2006/ole">
            <p:oleObj spid="_x0000_s869381" name="Equation" r:id="rId4" imgW="596900" imgH="3429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C1596-47B9-4ACC-BDC8-D82483743626}" type="slidenum">
              <a:rPr lang="en-US"/>
              <a:pPr/>
              <a:t>4</a:t>
            </a:fld>
            <a:endParaRPr lang="en-US"/>
          </a:p>
        </p:txBody>
      </p:sp>
      <p:sp>
        <p:nvSpPr>
          <p:cNvPr id="79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Хистограм који показује густину релативне учесталости </a:t>
            </a:r>
          </a:p>
        </p:txBody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795652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6825" y="1436688"/>
            <a:ext cx="6553200" cy="489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3E54B-C458-4BD7-9C9D-F78CCFB7CEE5}" type="slidenum">
              <a:rPr lang="en-US"/>
              <a:pPr/>
              <a:t>40</a:t>
            </a:fld>
            <a:endParaRPr lang="en-US"/>
          </a:p>
        </p:txBody>
      </p:sp>
      <p:sp>
        <p:nvSpPr>
          <p:cNvPr id="87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Нормални графикон</a:t>
            </a:r>
            <a:endParaRPr lang="sr-Latn-CS"/>
          </a:p>
        </p:txBody>
      </p:sp>
      <p:sp>
        <p:nvSpPr>
          <p:cNvPr id="87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/>
              <a:t>Aко подаци нису из Нормалне расподеле нећемо добити равну линију, него неку врсту криве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sr-Latn-CS"/>
              <a:t>Зато што у графикон</a:t>
            </a:r>
            <a:r>
              <a:rPr lang="sr-Cyrl-CS"/>
              <a:t>у </a:t>
            </a:r>
            <a:r>
              <a:rPr lang="sr-Latn-CS"/>
              <a:t>цртамо квантиле расподеле учесталости коју посматрамо наспрам одговарајућих квантила теоријске (овде Нормалне) расподеле, 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Latn-CS"/>
              <a:t>ово се јо</a:t>
            </a:r>
            <a:r>
              <a:rPr lang="sr-Cyrl-CS"/>
              <a:t>ш </a:t>
            </a:r>
            <a:r>
              <a:rPr lang="sr-Latn-CS"/>
              <a:t>зове </a:t>
            </a:r>
            <a:r>
              <a:rPr lang="sr-Latn-CS" b="1"/>
              <a:t>квантил-квантил графикон</a:t>
            </a:r>
            <a:r>
              <a:rPr lang="sr-Cyrl-CS"/>
              <a:t> (</a:t>
            </a:r>
            <a:r>
              <a:rPr lang="sr-Latn-CS" b="1"/>
              <a:t>quantile-quantile plot</a:t>
            </a:r>
            <a:r>
              <a:rPr lang="sr-Cyrl-CS"/>
              <a:t>)</a:t>
            </a:r>
            <a:r>
              <a:rPr lang="sr-Latn-CS"/>
              <a:t>, или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Latn-CS" b="1"/>
              <a:t>q-q графикон</a:t>
            </a:r>
            <a:r>
              <a:rPr lang="sr-Cyrl-CS"/>
              <a:t> (</a:t>
            </a:r>
            <a:r>
              <a:rPr lang="sr-Latn-CS" b="1"/>
              <a:t>q-q plot</a:t>
            </a:r>
            <a:r>
              <a:rPr lang="sr-Cyrl-CS"/>
              <a:t>)</a:t>
            </a:r>
            <a:r>
              <a:rPr lang="sr-Latn-CS"/>
              <a:t>.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6FA22-EF0C-4556-B865-CE967C76080C}" type="slidenum">
              <a:rPr lang="en-US"/>
              <a:pPr/>
              <a:t>41</a:t>
            </a:fld>
            <a:endParaRPr lang="en-US"/>
          </a:p>
        </p:txBody>
      </p:sp>
      <p:sp>
        <p:nvSpPr>
          <p:cNvPr id="87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Витамин D измерен у крви 26 здравих мушкараца</a:t>
            </a:r>
            <a:r>
              <a:rPr lang="sr-Latn-CS" sz="3600"/>
              <a:t> </a:t>
            </a:r>
          </a:p>
        </p:txBody>
      </p:sp>
      <p:graphicFrame>
        <p:nvGraphicFramePr>
          <p:cNvPr id="873475" name="Object 3"/>
          <p:cNvGraphicFramePr>
            <a:graphicFrameLocks noChangeAspect="1"/>
          </p:cNvGraphicFramePr>
          <p:nvPr>
            <p:ph idx="1"/>
          </p:nvPr>
        </p:nvGraphicFramePr>
        <p:xfrm>
          <a:off x="576263" y="1939925"/>
          <a:ext cx="8067675" cy="3411538"/>
        </p:xfrm>
        <a:graphic>
          <a:graphicData uri="http://schemas.openxmlformats.org/presentationml/2006/ole">
            <p:oleObj spid="_x0000_s873475" name="Document" r:id="rId4" imgW="5919056" imgH="1713888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69C62-D04B-4364-979B-95B8F0C1165D}" type="slidenum">
              <a:rPr lang="en-US"/>
              <a:pPr/>
              <a:t>42</a:t>
            </a:fld>
            <a:endParaRPr lang="en-US"/>
          </a:p>
        </p:txBody>
      </p:sp>
      <p:sp>
        <p:nvSpPr>
          <p:cNvPr id="87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Прорачун Н</a:t>
            </a:r>
            <a:r>
              <a:rPr lang="sr-Latn-CS" sz="3600"/>
              <a:t>ормалн</a:t>
            </a:r>
            <a:r>
              <a:rPr lang="sr-Cyrl-CS" sz="3600"/>
              <a:t>ог </a:t>
            </a:r>
            <a:r>
              <a:rPr lang="sr-Latn-CS" sz="3600"/>
              <a:t>графикон</a:t>
            </a:r>
            <a:r>
              <a:rPr lang="sr-Cyrl-CS" sz="3600"/>
              <a:t>а </a:t>
            </a:r>
            <a:r>
              <a:rPr lang="sr-Latn-CS" sz="3600"/>
              <a:t>за податке о витамину D </a:t>
            </a:r>
          </a:p>
        </p:txBody>
      </p:sp>
      <p:graphicFrame>
        <p:nvGraphicFramePr>
          <p:cNvPr id="875523" name="Object 3"/>
          <p:cNvGraphicFramePr>
            <a:graphicFrameLocks noChangeAspect="1"/>
          </p:cNvGraphicFramePr>
          <p:nvPr>
            <p:ph idx="1"/>
          </p:nvPr>
        </p:nvGraphicFramePr>
        <p:xfrm>
          <a:off x="2254250" y="1360488"/>
          <a:ext cx="4614863" cy="5046662"/>
        </p:xfrm>
        <a:graphic>
          <a:graphicData uri="http://schemas.openxmlformats.org/presentationml/2006/ole">
            <p:oleObj spid="_x0000_s875523" name="Document" r:id="rId4" imgW="6077641" imgH="6850872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0229-5AEA-4322-B89A-80D5EE6A644D}" type="slidenum">
              <a:rPr lang="en-US"/>
              <a:pPr/>
              <a:t>43</a:t>
            </a:fld>
            <a:endParaRPr lang="en-US"/>
          </a:p>
        </p:txBody>
      </p:sp>
      <p:sp>
        <p:nvSpPr>
          <p:cNvPr id="87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600"/>
              <a:t>Ниво витамина D у крви и log10 витамина D за 26 нормалних му</a:t>
            </a:r>
            <a:r>
              <a:rPr lang="sr-Cyrl-CS" sz="2600"/>
              <a:t>ш</a:t>
            </a:r>
            <a:r>
              <a:rPr lang="sr-Latn-CS" sz="2600"/>
              <a:t>караца, са Нормалним графикон</a:t>
            </a:r>
            <a:r>
              <a:rPr lang="sr-Cyrl-CS" sz="2600"/>
              <a:t>има</a:t>
            </a:r>
            <a:r>
              <a:rPr lang="sr-Latn-CS" sz="2600"/>
              <a:t> </a:t>
            </a:r>
          </a:p>
        </p:txBody>
      </p:sp>
      <p:sp>
        <p:nvSpPr>
          <p:cNvPr id="87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77572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6825" y="1371600"/>
            <a:ext cx="6751638" cy="501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BEC88-F642-4FA1-B9BC-BFC962AA483D}" type="slidenum">
              <a:rPr lang="en-US"/>
              <a:pPr/>
              <a:t>44</a:t>
            </a:fld>
            <a:endParaRPr lang="en-US"/>
          </a:p>
        </p:txBody>
      </p:sp>
      <p:sp>
        <p:nvSpPr>
          <p:cNvPr id="87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600"/>
              <a:t>Натријум </a:t>
            </a:r>
            <a:r>
              <a:rPr lang="sr-Latn-CS" sz="2600"/>
              <a:t>у крви</a:t>
            </a:r>
            <a:r>
              <a:rPr lang="sr-Cyrl-CS" sz="2600"/>
              <a:t> </a:t>
            </a:r>
            <a:r>
              <a:rPr lang="sr-Latn-CS" sz="2600"/>
              <a:t>и крвни притисак у систоли измерен код 250 пацијената, са Нормалним графиконима </a:t>
            </a:r>
          </a:p>
        </p:txBody>
      </p:sp>
      <p:sp>
        <p:nvSpPr>
          <p:cNvPr id="87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79620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7788" y="1344613"/>
            <a:ext cx="666115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2C1EF-2EA6-4FB2-90C8-7E36B88522CA}" type="slidenum">
              <a:rPr lang="en-US"/>
              <a:pPr/>
              <a:t>45</a:t>
            </a:fld>
            <a:endParaRPr lang="en-US"/>
          </a:p>
        </p:txBody>
      </p:sp>
      <p:sp>
        <p:nvSpPr>
          <p:cNvPr id="88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Нормални графикон</a:t>
            </a:r>
            <a:endParaRPr lang="sr-Latn-CS"/>
          </a:p>
        </p:txBody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800"/>
              <a:t>Постоји неколико различитих начина да се прикаже Нормални графикон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sr-Latn-CS" sz="2800"/>
              <a:t>Неки програми стављају расподелу података на вертикалну осу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Latn-CS" sz="2400"/>
              <a:t>а теоријску Нормалну расподелу на хоризонталну осу, </a:t>
            </a:r>
            <a:r>
              <a:rPr lang="sr-Cyrl-CS" sz="2400"/>
              <a:t>ш</a:t>
            </a:r>
            <a:r>
              <a:rPr lang="sr-Latn-CS" sz="2400"/>
              <a:t>то утиче на правац кретања криве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Latn-CS" sz="2800"/>
              <a:t>Неки праве графикон за теоријску Нормалну расподелу </a:t>
            </a:r>
            <a:r>
              <a:rPr lang="sr-Cyrl-CS" sz="2800"/>
              <a:t>са </a:t>
            </a:r>
          </a:p>
          <a:p>
            <a:pPr lvl="1">
              <a:lnSpc>
                <a:spcPct val="90000"/>
              </a:lnSpc>
            </a:pPr>
            <a:r>
              <a:rPr lang="sr-Cyrl-CS" sz="2400"/>
              <a:t>средином     , средином узорка</a:t>
            </a:r>
          </a:p>
          <a:p>
            <a:pPr lvl="1">
              <a:lnSpc>
                <a:spcPct val="90000"/>
              </a:lnSpc>
            </a:pPr>
            <a:r>
              <a:rPr lang="sr-Cyrl-CS" sz="2400"/>
              <a:t>и стандардним одступањем </a:t>
            </a:r>
            <a:r>
              <a:rPr lang="sr-Latn-CS" sz="2400" i="1"/>
              <a:t>s</a:t>
            </a:r>
            <a:r>
              <a:rPr lang="sr-Latn-CS" sz="2400"/>
              <a:t>, </a:t>
            </a:r>
            <a:r>
              <a:rPr lang="sr-Cyrl-CS" sz="2400"/>
              <a:t>стандардним одступањем узорка</a:t>
            </a:r>
          </a:p>
          <a:p>
            <a:pPr lvl="1">
              <a:lnSpc>
                <a:spcPct val="90000"/>
              </a:lnSpc>
            </a:pPr>
            <a:r>
              <a:rPr lang="sr-Cyrl-CS" sz="2400"/>
              <a:t>ово је урађено израчунавањем </a:t>
            </a:r>
            <a:endParaRPr lang="sr-Latn-CS" sz="2400"/>
          </a:p>
        </p:txBody>
      </p:sp>
      <p:sp>
        <p:nvSpPr>
          <p:cNvPr id="8816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1669" name="Object 5"/>
          <p:cNvGraphicFramePr>
            <a:graphicFrameLocks noChangeAspect="1"/>
          </p:cNvGraphicFramePr>
          <p:nvPr/>
        </p:nvGraphicFramePr>
        <p:xfrm>
          <a:off x="2743200" y="4730750"/>
          <a:ext cx="285750" cy="419100"/>
        </p:xfrm>
        <a:graphic>
          <a:graphicData uri="http://schemas.openxmlformats.org/presentationml/2006/ole">
            <p:oleObj spid="_x0000_s881669" name="Equation" r:id="rId4" imgW="126725" imgH="177415" progId="">
              <p:embed/>
            </p:oleObj>
          </a:graphicData>
        </a:graphic>
      </p:graphicFrame>
      <p:sp>
        <p:nvSpPr>
          <p:cNvPr id="881670" name="Rectangle 6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1671" name="Object 7"/>
          <p:cNvGraphicFramePr>
            <a:graphicFrameLocks noChangeAspect="1"/>
          </p:cNvGraphicFramePr>
          <p:nvPr/>
        </p:nvGraphicFramePr>
        <p:xfrm>
          <a:off x="5830888" y="5892800"/>
          <a:ext cx="827087" cy="414338"/>
        </p:xfrm>
        <a:graphic>
          <a:graphicData uri="http://schemas.openxmlformats.org/presentationml/2006/ole">
            <p:oleObj spid="_x0000_s881671" name="Equation" r:id="rId5" imgW="380835" imgH="190417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794B-6CDD-4370-91E3-74535B9E9F84}" type="slidenum">
              <a:rPr lang="en-US"/>
              <a:pPr/>
              <a:t>46</a:t>
            </a:fld>
            <a:endParaRPr lang="en-US"/>
          </a:p>
        </p:txBody>
      </p:sp>
      <p:sp>
        <p:nvSpPr>
          <p:cNvPr id="88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Варијације Нормалног графикона за податке о витамину D </a:t>
            </a:r>
          </a:p>
        </p:txBody>
      </p:sp>
      <p:graphicFrame>
        <p:nvGraphicFramePr>
          <p:cNvPr id="883715" name="Object 3"/>
          <p:cNvGraphicFramePr>
            <a:graphicFrameLocks noChangeAspect="1"/>
          </p:cNvGraphicFramePr>
          <p:nvPr>
            <p:ph idx="1"/>
          </p:nvPr>
        </p:nvGraphicFramePr>
        <p:xfrm>
          <a:off x="-12700" y="1582738"/>
          <a:ext cx="9144000" cy="4810125"/>
        </p:xfrm>
        <a:graphic>
          <a:graphicData uri="http://schemas.openxmlformats.org/presentationml/2006/ole">
            <p:oleObj spid="_x0000_s883715" name="Document" r:id="rId4" imgW="5909347" imgH="3108469" progId="Word.Document.8">
              <p:embed/>
            </p:oleObj>
          </a:graphicData>
        </a:graphic>
      </p:graphicFrame>
      <p:sp>
        <p:nvSpPr>
          <p:cNvPr id="883716" name="Rectangle 4"/>
          <p:cNvSpPr>
            <a:spLocks noChangeArrowheads="1"/>
          </p:cNvSpPr>
          <p:nvPr/>
        </p:nvSpPr>
        <p:spPr bwMode="auto">
          <a:xfrm>
            <a:off x="1624013" y="1985963"/>
            <a:ext cx="2947987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83717" name="Rectangle 5"/>
          <p:cNvSpPr>
            <a:spLocks noChangeArrowheads="1"/>
          </p:cNvSpPr>
          <p:nvPr/>
        </p:nvSpPr>
        <p:spPr bwMode="auto">
          <a:xfrm>
            <a:off x="1624013" y="1985963"/>
            <a:ext cx="29495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50DE-58D3-4012-A8A9-6A9A43ED8432}" type="slidenum">
              <a:rPr lang="en-US"/>
              <a:pPr/>
              <a:t>47</a:t>
            </a:fld>
            <a:endParaRPr lang="en-US"/>
          </a:p>
        </p:txBody>
      </p:sp>
      <p:sp>
        <p:nvSpPr>
          <p:cNvPr id="88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Нормални графикон</a:t>
            </a:r>
            <a:endParaRPr lang="sr-Latn-CS"/>
          </a:p>
        </p:txBody>
      </p:sp>
      <p:sp>
        <p:nvSpPr>
          <p:cNvPr id="88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/>
              <a:t>Нормални графикон урађен у програму </a:t>
            </a:r>
            <a:r>
              <a:rPr lang="sr-Latn-CS" i="1"/>
              <a:t>SPSS</a:t>
            </a:r>
            <a:r>
              <a:rPr lang="sr-Latn-CS"/>
              <a:t> помоћу команде</a:t>
            </a:r>
            <a:r>
              <a:rPr lang="sr-Cyrl-CS"/>
              <a:t> ''</a:t>
            </a:r>
            <a:r>
              <a:rPr lang="sr-Latn-CS" i="1"/>
              <a:t>Q-Q Plots</a:t>
            </a:r>
            <a:r>
              <a:rPr lang="sr-Cyrl-CS"/>
              <a:t>''</a:t>
            </a:r>
          </a:p>
          <a:p>
            <a:pPr>
              <a:lnSpc>
                <a:spcPct val="90000"/>
              </a:lnSpc>
            </a:pPr>
            <a:r>
              <a:rPr lang="sr-Cyrl-CS" b="1"/>
              <a:t>У </a:t>
            </a:r>
            <a:r>
              <a:rPr lang="sr-Latn-CS" b="1"/>
              <a:t>графикон</a:t>
            </a:r>
            <a:r>
              <a:rPr lang="sr-Cyrl-CS" b="1"/>
              <a:t>у</a:t>
            </a:r>
            <a:r>
              <a:rPr lang="sr-Latn-CS" b="1"/>
              <a:t> стандардизоване Нормалне вероватноће</a:t>
            </a:r>
            <a:r>
              <a:rPr lang="sr-Latn-CS"/>
              <a:t>,</a:t>
            </a:r>
            <a:r>
              <a:rPr lang="sr-Latn-CS" b="1"/>
              <a:t> или p-p графикон</a:t>
            </a:r>
            <a:r>
              <a:rPr lang="sr-Cyrl-CS" b="1"/>
              <a:t>у</a:t>
            </a:r>
            <a:r>
              <a:rPr lang="sr-Cyrl-CS"/>
              <a:t> (</a:t>
            </a:r>
            <a:r>
              <a:rPr lang="sr-Latn-CS" b="1"/>
              <a:t>p-p plot</a:t>
            </a:r>
            <a:r>
              <a:rPr lang="sr-Cyrl-CS"/>
              <a:t>)</a:t>
            </a:r>
          </a:p>
          <a:p>
            <a:pPr lvl="1">
              <a:lnSpc>
                <a:spcPct val="90000"/>
              </a:lnSpc>
            </a:pPr>
            <a:r>
              <a:rPr lang="sr-Latn-CS"/>
              <a:t>стандард</a:t>
            </a:r>
            <a:r>
              <a:rPr lang="sr-Cyrl-CS"/>
              <a:t>и</a:t>
            </a:r>
            <a:r>
              <a:rPr lang="sr-Latn-CS"/>
              <a:t>зујемо посматрања до </a:t>
            </a:r>
            <a:r>
              <a:rPr lang="sr-Cyrl-CS"/>
              <a:t>средине </a:t>
            </a:r>
            <a:r>
              <a:rPr lang="sr-Latn-CS"/>
              <a:t>нула и стандард</a:t>
            </a:r>
            <a:r>
              <a:rPr lang="sr-Cyrl-CS"/>
              <a:t>ног </a:t>
            </a:r>
            <a:r>
              <a:rPr lang="sr-Latn-CS"/>
              <a:t>одступањ</a:t>
            </a:r>
            <a:r>
              <a:rPr lang="sr-Cyrl-CS"/>
              <a:t>а </a:t>
            </a:r>
            <a:r>
              <a:rPr lang="sr-Latn-CS"/>
              <a:t>један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Cyrl-CS"/>
              <a:t>и </a:t>
            </a:r>
            <a:r>
              <a:rPr lang="sr-Latn-CS"/>
              <a:t>стављамо у графикон кумулативе Нормалне вероватноће</a:t>
            </a:r>
            <a:r>
              <a:rPr lang="sr-Cyrl-CS"/>
              <a:t>, </a:t>
            </a:r>
            <a:r>
              <a:rPr lang="sr-Latn-CS">
                <a:latin typeface="Symbol" pitchFamily="18" charset="2"/>
              </a:rPr>
              <a:t>f</a:t>
            </a:r>
            <a:r>
              <a:rPr lang="sr-Latn-CS"/>
              <a:t>(</a:t>
            </a:r>
            <a:r>
              <a:rPr lang="sr-Latn-CS" i="1"/>
              <a:t>y</a:t>
            </a:r>
            <a:r>
              <a:rPr lang="sr-Latn-CS"/>
              <a:t>), насупрот</a:t>
            </a:r>
            <a:r>
              <a:rPr lang="sr-Cyrl-CS"/>
              <a:t> (</a:t>
            </a:r>
            <a:r>
              <a:rPr lang="sr-Latn-CS" i="1"/>
              <a:t>i</a:t>
            </a:r>
            <a:r>
              <a:rPr lang="sr-Cyrl-CS"/>
              <a:t>-0.5)/</a:t>
            </a:r>
            <a:r>
              <a:rPr lang="sr-Latn-CS" i="1"/>
              <a:t>n </a:t>
            </a:r>
            <a:r>
              <a:rPr lang="sr-Latn-CS"/>
              <a:t>ili </a:t>
            </a:r>
            <a:r>
              <a:rPr lang="sr-Latn-CS" i="1"/>
              <a:t>i</a:t>
            </a:r>
            <a:r>
              <a:rPr lang="sr-Latn-CS"/>
              <a:t>/(</a:t>
            </a:r>
            <a:r>
              <a:rPr lang="sr-Latn-CS" i="1"/>
              <a:t>n</a:t>
            </a:r>
            <a:r>
              <a:rPr lang="sr-Latn-CS"/>
              <a:t>+1)</a:t>
            </a:r>
          </a:p>
        </p:txBody>
      </p:sp>
      <p:sp>
        <p:nvSpPr>
          <p:cNvPr id="8857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5765" name="Object 5"/>
          <p:cNvGraphicFramePr>
            <a:graphicFrameLocks noChangeAspect="1"/>
          </p:cNvGraphicFramePr>
          <p:nvPr/>
        </p:nvGraphicFramePr>
        <p:xfrm>
          <a:off x="7289800" y="4694238"/>
          <a:ext cx="1633538" cy="552450"/>
        </p:xfrm>
        <a:graphic>
          <a:graphicData uri="http://schemas.openxmlformats.org/presentationml/2006/ole">
            <p:oleObj spid="_x0000_s885765" name="Equation" r:id="rId4" imgW="647419" imgH="215806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3E046-5AEF-468C-8CDE-8928698FE312}" type="slidenum">
              <a:rPr lang="en-US"/>
              <a:pPr/>
              <a:t>5</a:t>
            </a:fld>
            <a:endParaRPr lang="en-US"/>
          </a:p>
        </p:txBody>
      </p:sp>
      <p:sp>
        <p:nvSpPr>
          <p:cNvPr id="79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Вероватноћа </a:t>
            </a:r>
            <a:r>
              <a:rPr lang="sr-Cyrl-CS" sz="3600"/>
              <a:t>непрекидних </a:t>
            </a:r>
            <a:r>
              <a:rPr lang="en-GB" sz="3600"/>
              <a:t>променљив</a:t>
            </a:r>
            <a:r>
              <a:rPr lang="sr-Cyrl-CS" sz="3600"/>
              <a:t>их</a:t>
            </a:r>
            <a:endParaRPr lang="sr-Latn-CS" sz="3600"/>
          </a:p>
        </p:txBody>
      </p:sp>
      <p:sp>
        <p:nvSpPr>
          <p:cNvPr id="79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/>
              <a:t>На пример, да проценимо релативну </a:t>
            </a:r>
            <a:r>
              <a:rPr lang="sr-Cyrl-CS"/>
              <a:t>учесталост </a:t>
            </a:r>
            <a:r>
              <a:rPr lang="sr-Latn-CS"/>
              <a:t>између 10 и 20 на </a:t>
            </a:r>
            <a:r>
              <a:rPr lang="sr-Cyrl-CS"/>
              <a:t>претходној </a:t>
            </a:r>
            <a:r>
              <a:rPr lang="sr-Latn-CS"/>
              <a:t>слици </a:t>
            </a:r>
            <a:endParaRPr lang="sr-Cyrl-CS"/>
          </a:p>
          <a:p>
            <a:pPr lvl="1"/>
            <a:r>
              <a:rPr lang="sr-Latn-CS"/>
              <a:t>имамо густину од 10 до 15 као 0.05 и </a:t>
            </a:r>
            <a:endParaRPr lang="sr-Cyrl-CS"/>
          </a:p>
          <a:p>
            <a:pPr lvl="1"/>
            <a:r>
              <a:rPr lang="sr-Latn-CS"/>
              <a:t>између 15 и 20 као 0.03</a:t>
            </a:r>
            <a:endParaRPr lang="sr-Cyrl-CS"/>
          </a:p>
          <a:p>
            <a:pPr>
              <a:spcBef>
                <a:spcPct val="50000"/>
              </a:spcBef>
            </a:pPr>
            <a:r>
              <a:rPr lang="sr-Latn-CS"/>
              <a:t>Тако је је релативна учесталост </a:t>
            </a:r>
            <a:endParaRPr lang="sr-Cyrl-CS"/>
          </a:p>
          <a:p>
            <a:pPr>
              <a:spcBef>
                <a:spcPct val="40000"/>
              </a:spcBef>
              <a:buFontTx/>
              <a:buNone/>
            </a:pPr>
            <a:r>
              <a:rPr lang="sr-Latn-CS" sz="2600"/>
              <a:t>0.05 x (15 - 10) + 0.03 x (20 - 15) = 0.25 + 0.15 = 0.40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BCBD-97A6-4ED6-BAB3-5E98AC116D92}" type="slidenum">
              <a:rPr lang="en-US"/>
              <a:pPr/>
              <a:t>6</a:t>
            </a:fld>
            <a:endParaRPr lang="en-US"/>
          </a:p>
        </p:txBody>
      </p:sp>
      <p:sp>
        <p:nvSpPr>
          <p:cNvPr id="79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Утицај на расподелу учесталости узорка чија вели</a:t>
            </a:r>
            <a:r>
              <a:rPr lang="sr-Cyrl-CS" sz="3600"/>
              <a:t>ч</a:t>
            </a:r>
            <a:r>
              <a:rPr lang="sr-Latn-CS" sz="3600"/>
              <a:t>ина расте </a:t>
            </a:r>
          </a:p>
        </p:txBody>
      </p:sp>
      <p:sp>
        <p:nvSpPr>
          <p:cNvPr id="79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799748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4575" y="1449388"/>
            <a:ext cx="6538913" cy="485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B7C9-CDCC-4463-B9EA-339C9AEF736B}" type="slidenum">
              <a:rPr lang="en-US"/>
              <a:pPr/>
              <a:t>7</a:t>
            </a:fld>
            <a:endParaRPr lang="en-US"/>
          </a:p>
        </p:txBody>
      </p:sp>
      <p:sp>
        <p:nvSpPr>
          <p:cNvPr id="80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600"/>
              <a:t>Густина релативне учесталости или функција густине вероватноће, </a:t>
            </a:r>
            <a:r>
              <a:rPr lang="sr-Cyrl-CS" sz="2600"/>
              <a:t>која </a:t>
            </a:r>
            <a:r>
              <a:rPr lang="sr-Latn-CS" sz="2600"/>
              <a:t>показ</a:t>
            </a:r>
            <a:r>
              <a:rPr lang="sr-Cyrl-CS" sz="2600"/>
              <a:t>ује </a:t>
            </a:r>
            <a:r>
              <a:rPr lang="sr-Latn-CS" sz="2600"/>
              <a:t>вероватноћ</a:t>
            </a:r>
            <a:r>
              <a:rPr lang="sr-Cyrl-CS" sz="2600"/>
              <a:t>у </a:t>
            </a:r>
            <a:r>
              <a:rPr lang="sr-Latn-CS" sz="2600"/>
              <a:t>посматрања између 10 и 20 </a:t>
            </a:r>
          </a:p>
        </p:txBody>
      </p:sp>
      <p:sp>
        <p:nvSpPr>
          <p:cNvPr id="80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01796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625" y="1423988"/>
            <a:ext cx="7075488" cy="493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B575-5673-4CA6-B265-D4548CC764D8}" type="slidenum">
              <a:rPr lang="en-US"/>
              <a:pPr/>
              <a:t>8</a:t>
            </a:fld>
            <a:endParaRPr lang="en-US"/>
          </a:p>
        </p:txBody>
      </p:sp>
      <p:sp>
        <p:nvSpPr>
          <p:cNvPr id="80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Средина µ, стандарднo одступање σ, и функција густине </a:t>
            </a:r>
            <a:r>
              <a:rPr lang="sr-Cyrl-CS" sz="3600"/>
              <a:t>вероватноће</a:t>
            </a:r>
            <a:r>
              <a:rPr lang="sr-Latn-CS" sz="3600"/>
              <a:t> </a:t>
            </a:r>
          </a:p>
        </p:txBody>
      </p:sp>
      <p:sp>
        <p:nvSpPr>
          <p:cNvPr id="80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03844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188" y="1450975"/>
            <a:ext cx="7307262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10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A732B-1DBD-4A6E-A98E-FD0BAD2F6CE8}" type="slidenum">
              <a:rPr lang="en-US"/>
              <a:pPr/>
              <a:t>9</a:t>
            </a:fld>
            <a:endParaRPr lang="en-US"/>
          </a:p>
        </p:txBody>
      </p:sp>
      <p:sp>
        <p:nvSpPr>
          <p:cNvPr id="80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Нормална расподела (The Normal distribution)</a:t>
            </a:r>
            <a:r>
              <a:rPr lang="sr-Latn-CS" sz="3600"/>
              <a:t> </a:t>
            </a:r>
          </a:p>
        </p:txBody>
      </p:sp>
      <p:sp>
        <p:nvSpPr>
          <p:cNvPr id="80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800"/>
              <a:t>Нормална расподела, такође позната као Га</a:t>
            </a:r>
            <a:r>
              <a:rPr lang="sr-Cyrl-CS" sz="2800"/>
              <a:t>усова (</a:t>
            </a:r>
            <a:r>
              <a:rPr lang="sr-Latn-CS" sz="2800" i="1"/>
              <a:t>Gaussian</a:t>
            </a:r>
            <a:r>
              <a:rPr lang="sr-Cyrl-CS" sz="2800"/>
              <a:t>) </a:t>
            </a:r>
            <a:r>
              <a:rPr lang="sr-Latn-CS" sz="2800"/>
              <a:t>расподела</a:t>
            </a:r>
            <a:r>
              <a:rPr lang="sr-Cyrl-CS" sz="2800"/>
              <a:t> је</a:t>
            </a:r>
          </a:p>
          <a:p>
            <a:pPr lvl="1">
              <a:lnSpc>
                <a:spcPct val="90000"/>
              </a:lnSpc>
            </a:pPr>
            <a:r>
              <a:rPr lang="sr-Latn-CS" sz="2400"/>
              <a:t>основна расподела вероватноће у статистици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Latn-CS" sz="2800"/>
              <a:t>Реч </a:t>
            </a:r>
            <a:r>
              <a:rPr lang="sr-Cyrl-CS" sz="2800"/>
              <a:t>''</a:t>
            </a:r>
            <a:r>
              <a:rPr lang="sr-Latn-CS" sz="2800"/>
              <a:t>нормална</a:t>
            </a:r>
            <a:r>
              <a:rPr lang="sr-Cyrl-CS" sz="2800"/>
              <a:t>'' </a:t>
            </a:r>
            <a:r>
              <a:rPr lang="sr-Latn-CS" sz="2800"/>
              <a:t>се овде не користи у свом основном значењу </a:t>
            </a:r>
            <a:r>
              <a:rPr lang="sr-Cyrl-CS" sz="2800"/>
              <a:t>''</a:t>
            </a:r>
            <a:r>
              <a:rPr lang="sr-Latn-CS" sz="2800"/>
              <a:t>обично или често</a:t>
            </a:r>
            <a:r>
              <a:rPr lang="sr-Cyrl-CS" sz="2800"/>
              <a:t>''</a:t>
            </a:r>
            <a:r>
              <a:rPr lang="sr-Latn-CS" sz="2800"/>
              <a:t>, или у њеном значењу у медицини </a:t>
            </a:r>
            <a:r>
              <a:rPr lang="sr-Cyrl-CS" sz="2800"/>
              <a:t>''</a:t>
            </a:r>
            <a:r>
              <a:rPr lang="sr-Latn-CS" sz="2800"/>
              <a:t>без болести</a:t>
            </a:r>
            <a:r>
              <a:rPr lang="sr-Cyrl-CS" sz="2800"/>
              <a:t>''</a:t>
            </a:r>
          </a:p>
          <a:p>
            <a:pPr>
              <a:lnSpc>
                <a:spcPct val="90000"/>
              </a:lnSpc>
            </a:pPr>
            <a:r>
              <a:rPr lang="sr-Latn-CS" sz="2800"/>
              <a:t>Употреба ове  речи се односи на њено старо значење ''у складу </a:t>
            </a:r>
            <a:r>
              <a:rPr lang="sr-Cyrl-CS" sz="2800"/>
              <a:t>с</a:t>
            </a:r>
            <a:r>
              <a:rPr lang="sr-Latn-CS" sz="2800"/>
              <a:t>а правилом или шаблоном''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sr-Latn-CS" sz="2800"/>
              <a:t>Нормална расподела је форма којој тежи Биномна расподела док јој параметар </a:t>
            </a:r>
            <a:r>
              <a:rPr lang="sr-Latn-CS" sz="2800" i="1"/>
              <a:t>n</a:t>
            </a:r>
            <a:r>
              <a:rPr lang="sr-Latn-CS" sz="2800"/>
              <a:t> расте</a:t>
            </a:r>
            <a:endParaRPr lang="sr-Cyrl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140</TotalTime>
  <Words>3074</Words>
  <Application>Microsoft Office PowerPoint</Application>
  <PresentationFormat>On-screen Show (4:3)</PresentationFormat>
  <Paragraphs>386</Paragraphs>
  <Slides>47</Slides>
  <Notes>47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50" baseType="lpstr">
      <vt:lpstr>FIT slajd predavanja</vt:lpstr>
      <vt:lpstr>Equation</vt:lpstr>
      <vt:lpstr>Document</vt:lpstr>
      <vt:lpstr>      НОРМАЛНА РАСПОДЕЛА</vt:lpstr>
      <vt:lpstr>Вероватноћа непрекидних променљивих </vt:lpstr>
      <vt:lpstr>Вероватноћа непрекидних променљивих</vt:lpstr>
      <vt:lpstr>Хистограм који показује густину релативне учесталости </vt:lpstr>
      <vt:lpstr>Вероватноћа непрекидних променљивих</vt:lpstr>
      <vt:lpstr>Утицај на расподелу учесталости узорка чија величина расте </vt:lpstr>
      <vt:lpstr>Густина релативне учесталости или функција густине вероватноће, која показује вероватноћу посматрања између 10 и 20 </vt:lpstr>
      <vt:lpstr>Средина µ, стандарднo одступање σ, и функција густине вероватноће </vt:lpstr>
      <vt:lpstr>Нормална расподела (The Normal distribution) </vt:lpstr>
      <vt:lpstr>Биномна расподела за p = 0.3 и шест различитих вредности n, са одговарајућим кривама Нормалне расподеле </vt:lpstr>
      <vt:lpstr>Нормална расподела</vt:lpstr>
      <vt:lpstr>Нормална расподела</vt:lpstr>
      <vt:lpstr>Суме посматрања из Униформне расподеле </vt:lpstr>
      <vt:lpstr>Особине Нормалне расподеле </vt:lpstr>
      <vt:lpstr>Стандардизована Нормална расподела </vt:lpstr>
      <vt:lpstr>Нормална расподела</vt:lpstr>
      <vt:lpstr>Особине Нормалне расподеле</vt:lpstr>
      <vt:lpstr>Jедностране и двостране процентне тачке (5%) Стандардизоване Нормалне расподеле </vt:lpstr>
      <vt:lpstr>Особине Нормалне расподеле</vt:lpstr>
      <vt:lpstr>Процентне тачке Нормалне расподеле </vt:lpstr>
      <vt:lpstr>Нормална расподела са различитим срединама и са различитим варијансама, која приказује двостране 5% тачке </vt:lpstr>
      <vt:lpstr>Особине Нормалне расподеле</vt:lpstr>
      <vt:lpstr>Особине Нормалне расподеле</vt:lpstr>
      <vt:lpstr>Особине Нормалне расподеле</vt:lpstr>
      <vt:lpstr>Расподела висине у узорку од 1749 трудних жена (подаци из Brooke и други 1989) </vt:lpstr>
      <vt:lpstr>Расподела серума триглицерида и log10 триглицерида у крви из постељице 282 беба, која одговара кривама Нормалне расподеле </vt:lpstr>
      <vt:lpstr>Особине Нормалне расподеле</vt:lpstr>
      <vt:lpstr>Mерења серумских триглицерида у крви из пупчане врпце 282 бебе </vt:lpstr>
      <vt:lpstr>Особине Нормалне расподеле</vt:lpstr>
      <vt:lpstr>Особине Нормалне расподеле</vt:lpstr>
      <vt:lpstr>Особине Нормалне расподеле</vt:lpstr>
      <vt:lpstr>Особине Нормалне расподеле</vt:lpstr>
      <vt:lpstr>Особине Нормалне расподеле</vt:lpstr>
      <vt:lpstr>Особине Нормалне расподеле</vt:lpstr>
      <vt:lpstr>Особине Нормалне расподеле</vt:lpstr>
      <vt:lpstr>Нормални графикон (The Normal plot)</vt:lpstr>
      <vt:lpstr>Нормални графикон</vt:lpstr>
      <vt:lpstr>Нормални графикон</vt:lpstr>
      <vt:lpstr>Нормални графикон</vt:lpstr>
      <vt:lpstr>Нормални графикон</vt:lpstr>
      <vt:lpstr>Витамин D измерен у крви 26 здравих мушкараца </vt:lpstr>
      <vt:lpstr>Прорачун Нормалног графикона за податке о витамину D </vt:lpstr>
      <vt:lpstr>Ниво витамина D у крви и log10 витамина D за 26 нормалних мушкараца, са Нормалним графиконима </vt:lpstr>
      <vt:lpstr>Натријум у крви и крвни притисак у систоли измерен код 250 пацијената, са Нормалним графиконима </vt:lpstr>
      <vt:lpstr>Нормални графикон</vt:lpstr>
      <vt:lpstr>Варијације Нормалног графикона за податке о витамину D </vt:lpstr>
      <vt:lpstr>Нормални графикон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Nebojsa Zdravkovic</cp:lastModifiedBy>
  <cp:revision>160</cp:revision>
  <dcterms:created xsi:type="dcterms:W3CDTF">2006-09-26T20:52:51Z</dcterms:created>
  <dcterms:modified xsi:type="dcterms:W3CDTF">2019-09-13T15:37:46Z</dcterms:modified>
</cp:coreProperties>
</file>